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0" r:id="rId2"/>
    <p:sldId id="268" r:id="rId3"/>
    <p:sldId id="269" r:id="rId4"/>
    <p:sldId id="258" r:id="rId5"/>
    <p:sldId id="271" r:id="rId6"/>
    <p:sldId id="256" r:id="rId7"/>
    <p:sldId id="272" r:id="rId8"/>
    <p:sldId id="266" r:id="rId9"/>
    <p:sldId id="267" r:id="rId10"/>
    <p:sldId id="257" r:id="rId11"/>
    <p:sldId id="261" r:id="rId1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Leigh MCPHEDRAN" initials="ALM" lastIdx="4" clrIdx="0">
    <p:extLst>
      <p:ext uri="{19B8F6BF-5375-455C-9EA6-DF929625EA0E}">
        <p15:presenceInfo xmlns:p15="http://schemas.microsoft.com/office/powerpoint/2012/main" userId="S::mcphedrana@who.int::5982fe2c-abee-48e5-b97c-309a02ea307d" providerId="AD"/>
      </p:ext>
    </p:extLst>
  </p:cmAuthor>
  <p:cmAuthor id="2" name="PEREZ, Antonio" initials="PA" lastIdx="1" clrIdx="1">
    <p:extLst>
      <p:ext uri="{19B8F6BF-5375-455C-9EA6-DF929625EA0E}">
        <p15:presenceInfo xmlns:p15="http://schemas.microsoft.com/office/powerpoint/2012/main" userId="S::perezan@who.int::cb5c2879-cf9d-488b-b29e-283e70d9d1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7"/>
    <a:srgbClr val="00B4D7"/>
    <a:srgbClr val="ACD4E2"/>
    <a:srgbClr val="B4C136"/>
    <a:srgbClr val="F29A9C"/>
    <a:srgbClr val="FDBF2C"/>
    <a:srgbClr val="B4C134"/>
    <a:srgbClr val="97A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674"/>
  </p:normalViewPr>
  <p:slideViewPr>
    <p:cSldViewPr snapToGrid="0" snapToObjects="1">
      <p:cViewPr varScale="1">
        <p:scale>
          <a:sx n="44" d="100"/>
          <a:sy n="44" d="100"/>
        </p:scale>
        <p:origin x="27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501561-1FE2-624B-B34F-1E08C5C292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2E8E70-7A6D-5848-A31B-E29623E7D9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B955A-83F2-F546-AB10-F0F562C0F47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59F3A-A5CD-0A46-9B70-664F99881B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72E2C-307C-094E-A33C-E922568FE1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DD9FC-5489-EA49-A5AF-695C4722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10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C5FFD-752F-1A4F-98D6-F7542ED4DFD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8C2E-21B5-BC41-985E-7D974AED0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8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8C2E-21B5-BC41-985E-7D974AED05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2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8C2E-21B5-BC41-985E-7D974AED05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7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8C2E-21B5-BC41-985E-7D974AED05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81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8C2E-21B5-BC41-985E-7D974AED05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3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8C2E-21B5-BC41-985E-7D974AED05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0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8C2E-21B5-BC41-985E-7D974AED05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16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8C2E-21B5-BC41-985E-7D974AED05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21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88C2E-21B5-BC41-985E-7D974AED05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8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7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80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82" indent="0" algn="ctr">
              <a:buNone/>
              <a:defRPr sz="1653"/>
            </a:lvl2pPr>
            <a:lvl3pPr marL="755964" indent="0" algn="ctr">
              <a:buNone/>
              <a:defRPr sz="1488"/>
            </a:lvl3pPr>
            <a:lvl4pPr marL="1133947" indent="0" algn="ctr">
              <a:buNone/>
              <a:defRPr sz="1323"/>
            </a:lvl4pPr>
            <a:lvl5pPr marL="1511929" indent="0" algn="ctr">
              <a:buNone/>
              <a:defRPr sz="1323"/>
            </a:lvl5pPr>
            <a:lvl6pPr marL="1889911" indent="0" algn="ctr">
              <a:buNone/>
              <a:defRPr sz="1323"/>
            </a:lvl6pPr>
            <a:lvl7pPr marL="2267893" indent="0" algn="ctr">
              <a:buNone/>
              <a:defRPr sz="1323"/>
            </a:lvl7pPr>
            <a:lvl8pPr marL="2645876" indent="0" algn="ctr">
              <a:buNone/>
              <a:defRPr sz="1323"/>
            </a:lvl8pPr>
            <a:lvl9pPr marL="302385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BE6-5164-E743-A26C-60D46807A5C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1CFD-C6D4-544F-B287-A7F7B1DAF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BE6-5164-E743-A26C-60D46807A5C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1CFD-C6D4-544F-B287-A7F7B1DAF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6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2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2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BE6-5164-E743-A26C-60D46807A5C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1CFD-C6D4-544F-B287-A7F7B1DAF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8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BE6-5164-E743-A26C-60D46807A5C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1CFD-C6D4-544F-B287-A7F7B1DAF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2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5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82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6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4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91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BE6-5164-E743-A26C-60D46807A5C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1CFD-C6D4-544F-B287-A7F7B1DAF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2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2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BE6-5164-E743-A26C-60D46807A5C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1CFD-C6D4-544F-B287-A7F7B1DAF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4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82" indent="0">
              <a:buNone/>
              <a:defRPr sz="1653" b="1"/>
            </a:lvl2pPr>
            <a:lvl3pPr marL="755964" indent="0">
              <a:buNone/>
              <a:defRPr sz="1488" b="1"/>
            </a:lvl3pPr>
            <a:lvl4pPr marL="1133947" indent="0">
              <a:buNone/>
              <a:defRPr sz="1323" b="1"/>
            </a:lvl4pPr>
            <a:lvl5pPr marL="1511929" indent="0">
              <a:buNone/>
              <a:defRPr sz="1323" b="1"/>
            </a:lvl5pPr>
            <a:lvl6pPr marL="1889911" indent="0">
              <a:buNone/>
              <a:defRPr sz="1323" b="1"/>
            </a:lvl6pPr>
            <a:lvl7pPr marL="2267893" indent="0">
              <a:buNone/>
              <a:defRPr sz="1323" b="1"/>
            </a:lvl7pPr>
            <a:lvl8pPr marL="2645876" indent="0">
              <a:buNone/>
              <a:defRPr sz="1323" b="1"/>
            </a:lvl8pPr>
            <a:lvl9pPr marL="302385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7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82" indent="0">
              <a:buNone/>
              <a:defRPr sz="1653" b="1"/>
            </a:lvl2pPr>
            <a:lvl3pPr marL="755964" indent="0">
              <a:buNone/>
              <a:defRPr sz="1488" b="1"/>
            </a:lvl3pPr>
            <a:lvl4pPr marL="1133947" indent="0">
              <a:buNone/>
              <a:defRPr sz="1323" b="1"/>
            </a:lvl4pPr>
            <a:lvl5pPr marL="1511929" indent="0">
              <a:buNone/>
              <a:defRPr sz="1323" b="1"/>
            </a:lvl5pPr>
            <a:lvl6pPr marL="1889911" indent="0">
              <a:buNone/>
              <a:defRPr sz="1323" b="1"/>
            </a:lvl6pPr>
            <a:lvl7pPr marL="2267893" indent="0">
              <a:buNone/>
              <a:defRPr sz="1323" b="1"/>
            </a:lvl7pPr>
            <a:lvl8pPr marL="2645876" indent="0">
              <a:buNone/>
              <a:defRPr sz="1323" b="1"/>
            </a:lvl8pPr>
            <a:lvl9pPr marL="302385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7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BE6-5164-E743-A26C-60D46807A5C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1CFD-C6D4-544F-B287-A7F7B1DAF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6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BE6-5164-E743-A26C-60D46807A5C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1CFD-C6D4-544F-B287-A7F7B1DAF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1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BE6-5164-E743-A26C-60D46807A5C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1CFD-C6D4-544F-B287-A7F7B1DAF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9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8" y="1539427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82" indent="0">
              <a:buNone/>
              <a:defRPr sz="1157"/>
            </a:lvl2pPr>
            <a:lvl3pPr marL="755964" indent="0">
              <a:buNone/>
              <a:defRPr sz="992"/>
            </a:lvl3pPr>
            <a:lvl4pPr marL="1133947" indent="0">
              <a:buNone/>
              <a:defRPr sz="827"/>
            </a:lvl4pPr>
            <a:lvl5pPr marL="1511929" indent="0">
              <a:buNone/>
              <a:defRPr sz="827"/>
            </a:lvl5pPr>
            <a:lvl6pPr marL="1889911" indent="0">
              <a:buNone/>
              <a:defRPr sz="827"/>
            </a:lvl6pPr>
            <a:lvl7pPr marL="2267893" indent="0">
              <a:buNone/>
              <a:defRPr sz="827"/>
            </a:lvl7pPr>
            <a:lvl8pPr marL="2645876" indent="0">
              <a:buNone/>
              <a:defRPr sz="827"/>
            </a:lvl8pPr>
            <a:lvl9pPr marL="302385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BE6-5164-E743-A26C-60D46807A5C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1CFD-C6D4-544F-B287-A7F7B1DAF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2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8" y="1539427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82" indent="0">
              <a:buNone/>
              <a:defRPr sz="2315"/>
            </a:lvl2pPr>
            <a:lvl3pPr marL="755964" indent="0">
              <a:buNone/>
              <a:defRPr sz="1984"/>
            </a:lvl3pPr>
            <a:lvl4pPr marL="1133947" indent="0">
              <a:buNone/>
              <a:defRPr sz="1653"/>
            </a:lvl4pPr>
            <a:lvl5pPr marL="1511929" indent="0">
              <a:buNone/>
              <a:defRPr sz="1653"/>
            </a:lvl5pPr>
            <a:lvl6pPr marL="1889911" indent="0">
              <a:buNone/>
              <a:defRPr sz="1653"/>
            </a:lvl6pPr>
            <a:lvl7pPr marL="2267893" indent="0">
              <a:buNone/>
              <a:defRPr sz="1653"/>
            </a:lvl7pPr>
            <a:lvl8pPr marL="2645876" indent="0">
              <a:buNone/>
              <a:defRPr sz="1653"/>
            </a:lvl8pPr>
            <a:lvl9pPr marL="3023858" indent="0">
              <a:buNone/>
              <a:defRPr sz="1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82" indent="0">
              <a:buNone/>
              <a:defRPr sz="1157"/>
            </a:lvl2pPr>
            <a:lvl3pPr marL="755964" indent="0">
              <a:buNone/>
              <a:defRPr sz="992"/>
            </a:lvl3pPr>
            <a:lvl4pPr marL="1133947" indent="0">
              <a:buNone/>
              <a:defRPr sz="827"/>
            </a:lvl4pPr>
            <a:lvl5pPr marL="1511929" indent="0">
              <a:buNone/>
              <a:defRPr sz="827"/>
            </a:lvl5pPr>
            <a:lvl6pPr marL="1889911" indent="0">
              <a:buNone/>
              <a:defRPr sz="827"/>
            </a:lvl6pPr>
            <a:lvl7pPr marL="2267893" indent="0">
              <a:buNone/>
              <a:defRPr sz="827"/>
            </a:lvl7pPr>
            <a:lvl8pPr marL="2645876" indent="0">
              <a:buNone/>
              <a:defRPr sz="827"/>
            </a:lvl8pPr>
            <a:lvl9pPr marL="302385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BE6-5164-E743-A26C-60D46807A5C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1CFD-C6D4-544F-B287-A7F7B1DAF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0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2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E8BE6-5164-E743-A26C-60D46807A5C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B1CFD-C6D4-544F-B287-A7F7B1DAF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4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6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91" indent="-188991" algn="l" defTabSz="75596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73" indent="-188991" algn="l" defTabSz="75596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55" indent="-188991" algn="l" defTabSz="75596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938" indent="-188991" algn="l" defTabSz="75596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921" indent="-188991" algn="l" defTabSz="75596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903" indent="-188991" algn="l" defTabSz="75596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85" indent="-188991" algn="l" defTabSz="75596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867" indent="-188991" algn="l" defTabSz="75596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50" indent="-188991" algn="l" defTabSz="75596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6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82" algn="l" defTabSz="75596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64" algn="l" defTabSz="75596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47" algn="l" defTabSz="75596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29" algn="l" defTabSz="75596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911" algn="l" defTabSz="75596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93" algn="l" defTabSz="75596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76" algn="l" defTabSz="75596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58" algn="l" defTabSz="75596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12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7.png"/><Relationship Id="rId5" Type="http://schemas.openxmlformats.org/officeDocument/2006/relationships/image" Target="../media/image50.png"/><Relationship Id="rId10" Type="http://schemas.openxmlformats.org/officeDocument/2006/relationships/image" Target="../media/image6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4.emf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9.png"/><Relationship Id="rId10" Type="http://schemas.openxmlformats.org/officeDocument/2006/relationships/image" Target="../media/image22.emf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" Type="http://schemas.openxmlformats.org/officeDocument/2006/relationships/image" Target="../media/image30.png"/><Relationship Id="rId21" Type="http://schemas.openxmlformats.org/officeDocument/2006/relationships/image" Target="../media/image12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5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sv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24" Type="http://schemas.openxmlformats.org/officeDocument/2006/relationships/image" Target="../media/image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7.png"/><Relationship Id="rId10" Type="http://schemas.openxmlformats.org/officeDocument/2006/relationships/image" Target="../media/image37.svg"/><Relationship Id="rId19" Type="http://schemas.openxmlformats.org/officeDocument/2006/relationships/image" Target="../media/image46.pn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Relationship Id="rId2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7D73F6-EB68-2046-86E6-35393BEE2791}"/>
              </a:ext>
            </a:extLst>
          </p:cNvPr>
          <p:cNvSpPr/>
          <p:nvPr/>
        </p:nvSpPr>
        <p:spPr>
          <a:xfrm>
            <a:off x="-1" y="1"/>
            <a:ext cx="7559675" cy="7113028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5DFF1F-3D06-544F-B6F0-3364F268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91" y="2940877"/>
            <a:ext cx="5889546" cy="4067637"/>
          </a:xfrm>
        </p:spPr>
        <p:txBody>
          <a:bodyPr>
            <a:normAutofit/>
          </a:bodyPr>
          <a:lstStyle/>
          <a:p>
            <a:r>
              <a:rPr lang="bg-BG" sz="3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Пакет за комуникация на риска от </a:t>
            </a:r>
            <a:r>
              <a:rPr lang="en-US" sz="3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COVID-19 </a:t>
            </a:r>
            <a:r>
              <a:rPr lang="bg-BG" sz="3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 здравни заведения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51248-5F46-9D40-AF48-B50B9832C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792" y="7311720"/>
            <a:ext cx="6520220" cy="32873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z="1400" dirty="0">
                <a:latin typeface="Century Gothic"/>
                <a:ea typeface="+mn-lt"/>
                <a:cs typeface="+mn-lt"/>
              </a:rPr>
              <a:t>Този пакет е насочен към ръководствата на здравните заведение и здравните работници. Той включва преглед на ключовите действия, необходими за спазване на безопасност на работното място.</a:t>
            </a:r>
          </a:p>
          <a:p>
            <a:r>
              <a:rPr lang="bg-BG" sz="1400" dirty="0">
                <a:latin typeface="Century Gothic"/>
                <a:ea typeface="+mn-lt"/>
                <a:cs typeface="+mn-lt"/>
              </a:rPr>
              <a:t>Актуализирано на 10 март 2020 г.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</a:endParaRP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</a:endParaRPr>
          </a:p>
          <a:p>
            <a:r>
              <a:rPr lang="bg-BG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Този инструментариум е създаден, за да бъде лесно редактиран, отпечатван  и споделен. Оформлението е подходящо за всяка хартия с размер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ISO (A4, A3, A2).</a:t>
            </a:r>
          </a:p>
          <a:p>
            <a:r>
              <a:rPr lang="bg-BG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Изображенията и текстът са разделени, така че оформлението може да се регулира в зависимост от изискванията.</a:t>
            </a:r>
          </a:p>
          <a:p>
            <a:r>
              <a:rPr lang="bg-BG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За да отпечатате, експортирайте файловете като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PDF </a:t>
            </a:r>
            <a:r>
              <a:rPr lang="bg-BG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или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PNG </a:t>
            </a:r>
            <a:r>
              <a:rPr lang="bg-BG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и изпратете към принтера. За печат без граници изображението може да бъде мащабирано така, че да пасне на зоната за печат и да бъде подрязано по ръбовете.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ACFD2F-16F2-8243-A682-9CD5B7EC6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81" y="8955392"/>
            <a:ext cx="180000" cy="1736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83F54-715A-4345-863C-16118699ECB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87" y="5717116"/>
            <a:ext cx="1328897" cy="14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1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FB26F5-A554-AE46-93CA-9D3070B480AE}"/>
              </a:ext>
            </a:extLst>
          </p:cNvPr>
          <p:cNvSpPr/>
          <p:nvPr/>
        </p:nvSpPr>
        <p:spPr>
          <a:xfrm>
            <a:off x="17761" y="-24942"/>
            <a:ext cx="7559675" cy="10691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2F8810-5BBB-044E-B493-D0F8051BE8DA}"/>
              </a:ext>
            </a:extLst>
          </p:cNvPr>
          <p:cNvSpPr/>
          <p:nvPr/>
        </p:nvSpPr>
        <p:spPr>
          <a:xfrm>
            <a:off x="11743" y="789726"/>
            <a:ext cx="7559673" cy="580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AA8D3A-79D2-404F-8629-4E39D651D70C}"/>
              </a:ext>
            </a:extLst>
          </p:cNvPr>
          <p:cNvSpPr/>
          <p:nvPr/>
        </p:nvSpPr>
        <p:spPr>
          <a:xfrm>
            <a:off x="1690262" y="8063226"/>
            <a:ext cx="1183433" cy="1183433"/>
          </a:xfrm>
          <a:prstGeom prst="ellipse">
            <a:avLst/>
          </a:prstGeom>
          <a:solidFill>
            <a:srgbClr val="B4C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0F5E17-E967-8248-ACF3-5FAC681B8F18}"/>
              </a:ext>
            </a:extLst>
          </p:cNvPr>
          <p:cNvSpPr/>
          <p:nvPr/>
        </p:nvSpPr>
        <p:spPr>
          <a:xfrm>
            <a:off x="773299" y="4687888"/>
            <a:ext cx="1505221" cy="1443917"/>
          </a:xfrm>
          <a:prstGeom prst="ellipse">
            <a:avLst/>
          </a:prstGeom>
          <a:solidFill>
            <a:srgbClr val="F29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0050F2D-AB1D-7A41-9E62-55E26C6AE446}"/>
              </a:ext>
            </a:extLst>
          </p:cNvPr>
          <p:cNvSpPr/>
          <p:nvPr/>
        </p:nvSpPr>
        <p:spPr>
          <a:xfrm>
            <a:off x="2977929" y="2944755"/>
            <a:ext cx="1821255" cy="1821255"/>
          </a:xfrm>
          <a:prstGeom prst="ellipse">
            <a:avLst/>
          </a:prstGeom>
          <a:solidFill>
            <a:srgbClr val="FD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9A9C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E1DDD64-7E2D-344F-A240-03E8545EEEDB}"/>
              </a:ext>
            </a:extLst>
          </p:cNvPr>
          <p:cNvSpPr/>
          <p:nvPr/>
        </p:nvSpPr>
        <p:spPr>
          <a:xfrm>
            <a:off x="834603" y="1659529"/>
            <a:ext cx="1443917" cy="1443917"/>
          </a:xfrm>
          <a:prstGeom prst="ellipse">
            <a:avLst/>
          </a:prstGeom>
          <a:solidFill>
            <a:srgbClr val="00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5EA3F-9510-7D46-8633-0E8CA6299375}"/>
              </a:ext>
            </a:extLst>
          </p:cNvPr>
          <p:cNvSpPr txBox="1"/>
          <p:nvPr/>
        </p:nvSpPr>
        <p:spPr>
          <a:xfrm>
            <a:off x="2492191" y="829546"/>
            <a:ext cx="470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i="1" dirty="0" err="1">
                <a:solidFill>
                  <a:srgbClr val="0096C7"/>
                </a:solidFill>
                <a:latin typeface="Century Gothic" panose="020B0502020202020204" pitchFamily="34" charset="0"/>
              </a:rPr>
              <a:t>Справане</a:t>
            </a:r>
            <a:r>
              <a:rPr lang="bg-BG" sz="2000" b="1" i="1" dirty="0">
                <a:solidFill>
                  <a:srgbClr val="0096C7"/>
                </a:solidFill>
                <a:latin typeface="Century Gothic" panose="020B0502020202020204" pitchFamily="34" charset="0"/>
              </a:rPr>
              <a:t> със стреса</a:t>
            </a:r>
            <a:endParaRPr lang="en-US" sz="2000" b="1" i="1" dirty="0">
              <a:solidFill>
                <a:srgbClr val="0096C7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1EF52-177A-474A-86FB-3326542F6C58}"/>
              </a:ext>
            </a:extLst>
          </p:cNvPr>
          <p:cNvSpPr txBox="1"/>
          <p:nvPr/>
        </p:nvSpPr>
        <p:spPr>
          <a:xfrm>
            <a:off x="2477628" y="1590834"/>
            <a:ext cx="4197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bg-BG" b="1" dirty="0">
                <a:latin typeface="Century Gothic" panose="020B0502020202020204" pitchFamily="34" charset="0"/>
              </a:rPr>
            </a:br>
            <a:r>
              <a:rPr lang="bg-BG" b="1" dirty="0">
                <a:latin typeface="Century Gothic" panose="020B0502020202020204" pitchFamily="34" charset="0"/>
              </a:rPr>
              <a:t>Нормално е да се чувствате тъжни, стресирани или претоварени по време на криза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77BB6D-CFF0-B94A-97A0-54375917FBC7}"/>
              </a:ext>
            </a:extLst>
          </p:cNvPr>
          <p:cNvSpPr txBox="1"/>
          <p:nvPr/>
        </p:nvSpPr>
        <p:spPr>
          <a:xfrm>
            <a:off x="4277047" y="3490000"/>
            <a:ext cx="2928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atin typeface="Century Gothic" panose="020B0502020202020204" pitchFamily="34" charset="0"/>
              </a:rPr>
              <a:t>Говорете с хора, на които имате доверие или със психолог</a:t>
            </a:r>
          </a:p>
          <a:p>
            <a:br>
              <a:rPr lang="bg-BG" b="1" dirty="0">
                <a:latin typeface="Century Gothic" panose="020B0502020202020204" pitchFamily="34" charset="0"/>
              </a:rPr>
            </a:br>
            <a:endParaRPr lang="bg-BG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633AD8-9A24-FB49-B89B-80EAF6308D19}"/>
              </a:ext>
            </a:extLst>
          </p:cNvPr>
          <p:cNvSpPr txBox="1"/>
          <p:nvPr/>
        </p:nvSpPr>
        <p:spPr>
          <a:xfrm>
            <a:off x="277168" y="6574599"/>
            <a:ext cx="4969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atin typeface="Century Gothic" panose="020B0502020202020204" pitchFamily="34" charset="0"/>
              </a:rPr>
              <a:t>Не прибягвайте към алкохол, тютюнопушене или наркотици, за да се справите с емоциите си</a:t>
            </a:r>
          </a:p>
          <a:p>
            <a:br>
              <a:rPr lang="bg-BG" dirty="0"/>
            </a:br>
            <a:endParaRPr lang="bg-BG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37E2F-9559-DE4D-B0EF-1082161190C8}"/>
              </a:ext>
            </a:extLst>
          </p:cNvPr>
          <p:cNvSpPr txBox="1"/>
          <p:nvPr/>
        </p:nvSpPr>
        <p:spPr>
          <a:xfrm>
            <a:off x="2295965" y="4983790"/>
            <a:ext cx="526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atin typeface="Century Gothic" panose="020B0502020202020204" pitchFamily="34" charset="0"/>
              </a:rPr>
              <a:t>Поддържайте здравословен начин на живот: правилно хранене, достатъчно сън, движение и социални контакти с приятели и семейство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F31003-97C4-D94C-823F-C09463EDA276}"/>
              </a:ext>
            </a:extLst>
          </p:cNvPr>
          <p:cNvSpPr txBox="1"/>
          <p:nvPr/>
        </p:nvSpPr>
        <p:spPr>
          <a:xfrm>
            <a:off x="2382796" y="8171924"/>
            <a:ext cx="4969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atin typeface="Century Gothic" panose="020B0502020202020204" pitchFamily="34" charset="0"/>
              </a:rPr>
              <a:t>Ако имате притеснения, говорете с Вашия ръководител. Ако започнете да се чувствате зле, незабавно уведомете Вашия лекар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8" name="Picture 17" descr="A picture containing graphics&#10;&#10;Description automatically generated">
            <a:extLst>
              <a:ext uri="{FF2B5EF4-FFF2-40B4-BE49-F238E27FC236}">
                <a16:creationId xmlns:a16="http://schemas.microsoft.com/office/drawing/2014/main" id="{92C8494C-9DB2-6443-A776-3B5039138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699" y="1753790"/>
            <a:ext cx="1086591" cy="1184347"/>
          </a:xfrm>
          <a:prstGeom prst="rect">
            <a:avLst/>
          </a:prstGeom>
        </p:spPr>
      </p:pic>
      <p:pic>
        <p:nvPicPr>
          <p:cNvPr id="20" name="Picture 19" descr="A picture containing shirt, sign&#10;&#10;Description automatically generated">
            <a:extLst>
              <a:ext uri="{FF2B5EF4-FFF2-40B4-BE49-F238E27FC236}">
                <a16:creationId xmlns:a16="http://schemas.microsoft.com/office/drawing/2014/main" id="{0B97B5BD-8140-2F4A-B04B-ACECD3F51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105" y="3227610"/>
            <a:ext cx="1506986" cy="1196724"/>
          </a:xfrm>
          <a:prstGeom prst="rect">
            <a:avLst/>
          </a:prstGeom>
        </p:spPr>
      </p:pic>
      <p:pic>
        <p:nvPicPr>
          <p:cNvPr id="22" name="Picture 21" descr="A picture containing shirt&#10;&#10;Description automatically generated">
            <a:extLst>
              <a:ext uri="{FF2B5EF4-FFF2-40B4-BE49-F238E27FC236}">
                <a16:creationId xmlns:a16="http://schemas.microsoft.com/office/drawing/2014/main" id="{31B0552E-6ED4-2948-AB51-74485A3D2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88" y="4592290"/>
            <a:ext cx="1216643" cy="1750888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6B1ECD5E-EA91-414A-A498-C829025DE6D5}"/>
              </a:ext>
            </a:extLst>
          </p:cNvPr>
          <p:cNvGrpSpPr/>
          <p:nvPr/>
        </p:nvGrpSpPr>
        <p:grpSpPr>
          <a:xfrm>
            <a:off x="5124197" y="5698464"/>
            <a:ext cx="1783049" cy="2004765"/>
            <a:chOff x="2595434" y="6152921"/>
            <a:chExt cx="1354706" cy="162653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AA3A12F-9DE5-9442-BA1B-6E630DEC0AB8}"/>
                </a:ext>
              </a:extLst>
            </p:cNvPr>
            <p:cNvSpPr/>
            <p:nvPr/>
          </p:nvSpPr>
          <p:spPr>
            <a:xfrm>
              <a:off x="2652539" y="6412453"/>
              <a:ext cx="1287210" cy="1287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147C25C3-2002-4F45-812D-F0B446E1F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5434" y="6152921"/>
              <a:ext cx="1354706" cy="1626538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F594D5F-07F5-EC4A-9070-AAF06928639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200923" y="7636223"/>
            <a:ext cx="1020732" cy="1929602"/>
          </a:xfrm>
          <a:prstGeom prst="rect">
            <a:avLst/>
          </a:prstGeom>
        </p:spPr>
      </p:pic>
      <p:pic>
        <p:nvPicPr>
          <p:cNvPr id="42" name="Graphic 41" descr="Water">
            <a:extLst>
              <a:ext uri="{FF2B5EF4-FFF2-40B4-BE49-F238E27FC236}">
                <a16:creationId xmlns:a16="http://schemas.microsoft.com/office/drawing/2014/main" id="{2DF6D0E3-C828-134D-B086-D07CD37F25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37547" y="1765118"/>
            <a:ext cx="366650" cy="36665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27B5B90-AC26-E740-9A26-FFE06F8915CB}"/>
              </a:ext>
            </a:extLst>
          </p:cNvPr>
          <p:cNvSpPr txBox="1"/>
          <p:nvPr/>
        </p:nvSpPr>
        <p:spPr>
          <a:xfrm>
            <a:off x="2477628" y="438934"/>
            <a:ext cx="503696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g-BG" sz="1600" b="1" dirty="0">
                <a:solidFill>
                  <a:srgbClr val="0096C7"/>
                </a:solidFill>
                <a:latin typeface="Century Gothic"/>
              </a:rPr>
              <a:t>ЗА: СЛУЖИТЕЛИТЕ НА ЗДРАВНИТЕ ЗАВЕДЕНИЯ</a:t>
            </a:r>
            <a:endParaRPr lang="en-PH" sz="1600" dirty="0">
              <a:latin typeface="Century Gothic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52E23E6-67BA-EF47-B793-921F870B13BE}"/>
              </a:ext>
            </a:extLst>
          </p:cNvPr>
          <p:cNvGrpSpPr/>
          <p:nvPr/>
        </p:nvGrpSpPr>
        <p:grpSpPr>
          <a:xfrm>
            <a:off x="2032558" y="10035307"/>
            <a:ext cx="3557063" cy="385774"/>
            <a:chOff x="3792353" y="10321429"/>
            <a:chExt cx="3557063" cy="38577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78621D0-3B69-E640-9994-44E429029770}"/>
                </a:ext>
              </a:extLst>
            </p:cNvPr>
            <p:cNvSpPr/>
            <p:nvPr/>
          </p:nvSpPr>
          <p:spPr>
            <a:xfrm>
              <a:off x="3792353" y="10321429"/>
              <a:ext cx="3557063" cy="385774"/>
            </a:xfrm>
            <a:prstGeom prst="rect">
              <a:avLst/>
            </a:prstGeom>
            <a:solidFill>
              <a:srgbClr val="009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0" name="Picture 3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C63F6BA-833E-384F-BD62-38944F146295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63960" y="10432342"/>
              <a:ext cx="183600" cy="183600"/>
            </a:xfrm>
            <a:prstGeom prst="rect">
              <a:avLst/>
            </a:prstGeom>
          </p:spPr>
        </p:pic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843343A4-A12F-2641-980A-55E0707C10FA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37435" y="10432342"/>
              <a:ext cx="183600" cy="183600"/>
            </a:xfrm>
            <a:prstGeom prst="rect">
              <a:avLst/>
            </a:prstGeom>
          </p:spPr>
        </p:pic>
        <p:pic>
          <p:nvPicPr>
            <p:cNvPr id="59" name="Picture 5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C741C54-504C-C246-931C-B4E2ED818154}"/>
                </a:ext>
              </a:extLst>
            </p:cNvPr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07896" y="10432342"/>
              <a:ext cx="183600" cy="1836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1F666E6-81B1-F44D-9A40-79B29F8D4A2A}"/>
                </a:ext>
              </a:extLst>
            </p:cNvPr>
            <p:cNvSpPr txBox="1"/>
            <p:nvPr/>
          </p:nvSpPr>
          <p:spPr>
            <a:xfrm>
              <a:off x="4142591" y="10417222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F86D7E9-0254-AF44-8C18-F81F2BD19DB2}"/>
                </a:ext>
              </a:extLst>
            </p:cNvPr>
            <p:cNvSpPr txBox="1"/>
            <p:nvPr/>
          </p:nvSpPr>
          <p:spPr>
            <a:xfrm>
              <a:off x="5313052" y="10416136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E42D3F3-8742-1242-9C63-30F2AA8BC2B9}"/>
                </a:ext>
              </a:extLst>
            </p:cNvPr>
            <p:cNvSpPr txBox="1"/>
            <p:nvPr/>
          </p:nvSpPr>
          <p:spPr>
            <a:xfrm>
              <a:off x="6484589" y="10410218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B01E1E65-4F66-2A4D-886E-DCBD0C7515D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36351" y="9939935"/>
            <a:ext cx="1086096" cy="4639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498CA5A-C451-B24B-B4D6-04D165D22B2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41762"/>
          <a:stretch/>
        </p:blipFill>
        <p:spPr>
          <a:xfrm>
            <a:off x="5331657" y="9520332"/>
            <a:ext cx="1436451" cy="887692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AD6810A0-10B8-8D4E-A8B2-EE7D9BB8EB7D}"/>
              </a:ext>
            </a:extLst>
          </p:cNvPr>
          <p:cNvSpPr/>
          <p:nvPr/>
        </p:nvSpPr>
        <p:spPr>
          <a:xfrm>
            <a:off x="277168" y="-24942"/>
            <a:ext cx="2137616" cy="1400383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47C8D4-2CB6-B94C-B280-DDBF54F0CCCD}"/>
              </a:ext>
            </a:extLst>
          </p:cNvPr>
          <p:cNvSpPr txBox="1"/>
          <p:nvPr/>
        </p:nvSpPr>
        <p:spPr>
          <a:xfrm>
            <a:off x="246580" y="215822"/>
            <a:ext cx="2180616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Новият</a:t>
            </a:r>
            <a:r>
              <a:rPr lang="en-US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bg-BG" sz="226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коронавирус</a:t>
            </a:r>
            <a:endParaRPr lang="en-US" sz="226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COVID-19</a:t>
            </a:r>
            <a:endParaRPr lang="en-PH" sz="226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9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D37541-AF4B-4497-A2E9-E15C1A9E19B8}"/>
              </a:ext>
            </a:extLst>
          </p:cNvPr>
          <p:cNvSpPr/>
          <p:nvPr/>
        </p:nvSpPr>
        <p:spPr>
          <a:xfrm>
            <a:off x="83" y="760"/>
            <a:ext cx="7559675" cy="10691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1B1E5B-2406-49C8-BDF3-816FD44BCBAF}"/>
              </a:ext>
            </a:extLst>
          </p:cNvPr>
          <p:cNvSpPr/>
          <p:nvPr/>
        </p:nvSpPr>
        <p:spPr>
          <a:xfrm>
            <a:off x="0" y="818549"/>
            <a:ext cx="7553655" cy="56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8C78C1-B759-46BD-A183-863836616504}"/>
              </a:ext>
            </a:extLst>
          </p:cNvPr>
          <p:cNvSpPr txBox="1"/>
          <p:nvPr/>
        </p:nvSpPr>
        <p:spPr>
          <a:xfrm>
            <a:off x="2392577" y="890967"/>
            <a:ext cx="532015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g-BG" sz="2000" b="1" i="1" dirty="0">
                <a:solidFill>
                  <a:srgbClr val="0096C7"/>
                </a:solidFill>
                <a:latin typeface="Century Gothic"/>
                <a:ea typeface="+mn-lt"/>
                <a:cs typeface="+mn-lt"/>
              </a:rPr>
              <a:t>Моите 5 стъпки за хигиена на ръцете: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21B8A0-173D-4549-83FC-4DA8FCE883C2}"/>
              </a:ext>
            </a:extLst>
          </p:cNvPr>
          <p:cNvSpPr/>
          <p:nvPr/>
        </p:nvSpPr>
        <p:spPr>
          <a:xfrm>
            <a:off x="3619425" y="1755541"/>
            <a:ext cx="21801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en-US" sz="120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18793E-C644-4971-8B06-33BE95A41519}"/>
              </a:ext>
            </a:extLst>
          </p:cNvPr>
          <p:cNvSpPr/>
          <p:nvPr/>
        </p:nvSpPr>
        <p:spPr>
          <a:xfrm>
            <a:off x="1" y="1707645"/>
            <a:ext cx="7559674" cy="8582984"/>
          </a:xfrm>
          <a:prstGeom prst="rect">
            <a:avLst/>
          </a:prstGeom>
          <a:solidFill>
            <a:srgbClr val="FD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5ABFF2-C619-B643-931E-110B41A5A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43"/>
          <a:stretch/>
        </p:blipFill>
        <p:spPr>
          <a:xfrm>
            <a:off x="1654473" y="4796270"/>
            <a:ext cx="4546072" cy="285122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AABC2CF-8C6E-2E43-821D-B3C15A304E3E}"/>
              </a:ext>
            </a:extLst>
          </p:cNvPr>
          <p:cNvSpPr txBox="1"/>
          <p:nvPr/>
        </p:nvSpPr>
        <p:spPr>
          <a:xfrm>
            <a:off x="604632" y="2024134"/>
            <a:ext cx="5515091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g-BG" sz="4000" b="1" dirty="0">
                <a:solidFill>
                  <a:srgbClr val="0096C7"/>
                </a:solidFill>
                <a:latin typeface="Century Gothic"/>
                <a:ea typeface="+mn-lt"/>
                <a:cs typeface="+mn-lt"/>
              </a:rPr>
              <a:t>Моите 5 стъпки за хигиена на ръцете: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8DEDC9F-20D6-E64E-B229-A2C6F42D80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8090" y="9410396"/>
            <a:ext cx="1264118" cy="540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B3F8F27-734E-3E4F-A6C5-175B41C6B281}"/>
              </a:ext>
            </a:extLst>
          </p:cNvPr>
          <p:cNvGrpSpPr/>
          <p:nvPr/>
        </p:nvGrpSpPr>
        <p:grpSpPr>
          <a:xfrm>
            <a:off x="1287574" y="9549402"/>
            <a:ext cx="3557063" cy="385774"/>
            <a:chOff x="3792353" y="10321429"/>
            <a:chExt cx="3557063" cy="38577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880D438-5C56-F544-BE8C-70DB966C22D8}"/>
                </a:ext>
              </a:extLst>
            </p:cNvPr>
            <p:cNvSpPr/>
            <p:nvPr/>
          </p:nvSpPr>
          <p:spPr>
            <a:xfrm>
              <a:off x="3792353" y="10321429"/>
              <a:ext cx="3557063" cy="385774"/>
            </a:xfrm>
            <a:prstGeom prst="rect">
              <a:avLst/>
            </a:prstGeom>
            <a:solidFill>
              <a:srgbClr val="009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6" name="Picture 3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D4558A0-4BBD-E049-BF4A-C25C42E913A6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3960" y="10432342"/>
              <a:ext cx="183600" cy="183600"/>
            </a:xfrm>
            <a:prstGeom prst="rect">
              <a:avLst/>
            </a:prstGeom>
          </p:spPr>
        </p:pic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0DB7BC50-C073-AC48-8AD2-48D3399ECBBB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7435" y="10432342"/>
              <a:ext cx="183600" cy="183600"/>
            </a:xfrm>
            <a:prstGeom prst="rect">
              <a:avLst/>
            </a:prstGeom>
          </p:spPr>
        </p:pic>
        <p:pic>
          <p:nvPicPr>
            <p:cNvPr id="39" name="Picture 3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38E68C8-CB20-D44D-9310-88EFBA297A9D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07896" y="10432342"/>
              <a:ext cx="183600" cy="18360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38C82DC-4D2A-7F43-B264-946446017138}"/>
                </a:ext>
              </a:extLst>
            </p:cNvPr>
            <p:cNvSpPr txBox="1"/>
            <p:nvPr/>
          </p:nvSpPr>
          <p:spPr>
            <a:xfrm>
              <a:off x="4142591" y="10417222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765D778-F59E-5043-B944-1C4320DE4425}"/>
                </a:ext>
              </a:extLst>
            </p:cNvPr>
            <p:cNvSpPr txBox="1"/>
            <p:nvPr/>
          </p:nvSpPr>
          <p:spPr>
            <a:xfrm>
              <a:off x="5313052" y="10416136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AF369A8-976C-2A42-A9B2-546603C0675B}"/>
                </a:ext>
              </a:extLst>
            </p:cNvPr>
            <p:cNvSpPr txBox="1"/>
            <p:nvPr/>
          </p:nvSpPr>
          <p:spPr>
            <a:xfrm>
              <a:off x="6484589" y="10410218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6692DAE-84AC-1242-AB6E-1954593CC870}"/>
              </a:ext>
            </a:extLst>
          </p:cNvPr>
          <p:cNvSpPr/>
          <p:nvPr/>
        </p:nvSpPr>
        <p:spPr>
          <a:xfrm>
            <a:off x="604632" y="3525702"/>
            <a:ext cx="6335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Използвайте разтвор за ръце на алкохолна основа или измийте ръцете със сапун и вода: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F66798-919D-B648-A238-3F7D764CE7D7}"/>
              </a:ext>
            </a:extLst>
          </p:cNvPr>
          <p:cNvSpPr/>
          <p:nvPr/>
        </p:nvSpPr>
        <p:spPr>
          <a:xfrm>
            <a:off x="5306405" y="4929810"/>
            <a:ext cx="1722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bg-BG" sz="2000" b="1" dirty="0">
                <a:solidFill>
                  <a:prstClr val="black"/>
                </a:solidFill>
                <a:latin typeface="Century Gothic"/>
              </a:rPr>
              <a:t>Преди да докоснете пациент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4F7F5-E974-5A46-9922-8C91F25A97A1}"/>
              </a:ext>
            </a:extLst>
          </p:cNvPr>
          <p:cNvSpPr/>
          <p:nvPr/>
        </p:nvSpPr>
        <p:spPr>
          <a:xfrm>
            <a:off x="1255024" y="4899121"/>
            <a:ext cx="23644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g-BG" b="1" dirty="0">
                <a:latin typeface="Century Gothic"/>
              </a:rPr>
              <a:t>Преди да се включите в почистващи /асептични процедури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992B0D-130C-AE46-9DD2-44A6039A959A}"/>
              </a:ext>
            </a:extLst>
          </p:cNvPr>
          <p:cNvSpPr/>
          <p:nvPr/>
        </p:nvSpPr>
        <p:spPr>
          <a:xfrm>
            <a:off x="514778" y="7562263"/>
            <a:ext cx="1934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g-BG" b="1" dirty="0">
                <a:latin typeface="Century Gothic"/>
              </a:rPr>
              <a:t>След рисково излагане на телесни течности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B70170-0CEB-E846-9B45-D1B1F618E8BD}"/>
              </a:ext>
            </a:extLst>
          </p:cNvPr>
          <p:cNvSpPr/>
          <p:nvPr/>
        </p:nvSpPr>
        <p:spPr>
          <a:xfrm>
            <a:off x="5379975" y="7768730"/>
            <a:ext cx="1940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g-BG" b="1" dirty="0">
                <a:latin typeface="Century Gothic"/>
              </a:rPr>
              <a:t>След докосване на обкръжението на пациента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659A78C-2A70-CF4C-B48C-F092E7ECCF44}"/>
              </a:ext>
            </a:extLst>
          </p:cNvPr>
          <p:cNvSpPr/>
          <p:nvPr/>
        </p:nvSpPr>
        <p:spPr>
          <a:xfrm>
            <a:off x="3015559" y="7673170"/>
            <a:ext cx="1807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g-BG" b="1" dirty="0">
                <a:latin typeface="Century Gothic"/>
              </a:rPr>
              <a:t>След докосване до пациент 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C566E5D-C0DD-0A4D-B03F-3F7C10649510}"/>
              </a:ext>
            </a:extLst>
          </p:cNvPr>
          <p:cNvSpPr/>
          <p:nvPr/>
        </p:nvSpPr>
        <p:spPr>
          <a:xfrm>
            <a:off x="4713588" y="4979201"/>
            <a:ext cx="539092" cy="539092"/>
          </a:xfrm>
          <a:prstGeom prst="ellipse">
            <a:avLst/>
          </a:prstGeom>
          <a:solidFill>
            <a:srgbClr val="F29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F784219-B965-6844-9246-2D2357EF41E7}"/>
              </a:ext>
            </a:extLst>
          </p:cNvPr>
          <p:cNvSpPr/>
          <p:nvPr/>
        </p:nvSpPr>
        <p:spPr>
          <a:xfrm>
            <a:off x="718068" y="5154477"/>
            <a:ext cx="539092" cy="539092"/>
          </a:xfrm>
          <a:prstGeom prst="ellipse">
            <a:avLst/>
          </a:prstGeom>
          <a:solidFill>
            <a:srgbClr val="F29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B2621B3-20F2-2442-B113-BA715D4A86B1}"/>
              </a:ext>
            </a:extLst>
          </p:cNvPr>
          <p:cNvSpPr/>
          <p:nvPr/>
        </p:nvSpPr>
        <p:spPr>
          <a:xfrm>
            <a:off x="3533571" y="6978593"/>
            <a:ext cx="539092" cy="539092"/>
          </a:xfrm>
          <a:prstGeom prst="ellipse">
            <a:avLst/>
          </a:prstGeom>
          <a:solidFill>
            <a:srgbClr val="F29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0CAFB0C-EE3F-0744-810E-3B722462462C}"/>
              </a:ext>
            </a:extLst>
          </p:cNvPr>
          <p:cNvSpPr/>
          <p:nvPr/>
        </p:nvSpPr>
        <p:spPr>
          <a:xfrm>
            <a:off x="1350845" y="6971054"/>
            <a:ext cx="539092" cy="539092"/>
          </a:xfrm>
          <a:prstGeom prst="ellipse">
            <a:avLst/>
          </a:prstGeom>
          <a:solidFill>
            <a:srgbClr val="F29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700BF12-1561-2544-A38D-AF46D2BC52ED}"/>
              </a:ext>
            </a:extLst>
          </p:cNvPr>
          <p:cNvSpPr/>
          <p:nvPr/>
        </p:nvSpPr>
        <p:spPr>
          <a:xfrm>
            <a:off x="5259114" y="6951087"/>
            <a:ext cx="539092" cy="539092"/>
          </a:xfrm>
          <a:prstGeom prst="ellipse">
            <a:avLst/>
          </a:prstGeom>
          <a:solidFill>
            <a:srgbClr val="F29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D0E7FA4-80E1-044E-AE19-A0BCEC0CA057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0"/>
          <a:stretch/>
        </p:blipFill>
        <p:spPr>
          <a:xfrm>
            <a:off x="186946" y="9238432"/>
            <a:ext cx="1227915" cy="698038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B6CA6F6B-3C54-D949-9661-962A39D27A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586" y="1912593"/>
            <a:ext cx="874235" cy="87423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0963A2B-F10C-9342-B958-AC520F02C8F0}"/>
              </a:ext>
            </a:extLst>
          </p:cNvPr>
          <p:cNvGrpSpPr/>
          <p:nvPr/>
        </p:nvGrpSpPr>
        <p:grpSpPr>
          <a:xfrm>
            <a:off x="3852298" y="5934145"/>
            <a:ext cx="252354" cy="213837"/>
            <a:chOff x="3840176" y="6064774"/>
            <a:chExt cx="252354" cy="21383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9122880-90F6-784B-8D8F-180AEB82DDFC}"/>
                </a:ext>
              </a:extLst>
            </p:cNvPr>
            <p:cNvSpPr/>
            <p:nvPr/>
          </p:nvSpPr>
          <p:spPr>
            <a:xfrm>
              <a:off x="3840176" y="6160146"/>
              <a:ext cx="171607" cy="118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D66EEE5-F37A-9347-8455-294FD573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7080" y="6064774"/>
              <a:ext cx="68907" cy="979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692C523-0FF9-4E46-B74E-1EB7D40A6A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459" y="6137073"/>
              <a:ext cx="81071" cy="769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A771293-3D23-6741-9CE0-4547D65B08F3}"/>
              </a:ext>
            </a:extLst>
          </p:cNvPr>
          <p:cNvSpPr/>
          <p:nvPr/>
        </p:nvSpPr>
        <p:spPr>
          <a:xfrm>
            <a:off x="277168" y="-24942"/>
            <a:ext cx="2137616" cy="1400383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0BDF06-AF2A-9340-9AED-AFFAD6BFDF62}"/>
              </a:ext>
            </a:extLst>
          </p:cNvPr>
          <p:cNvSpPr txBox="1"/>
          <p:nvPr/>
        </p:nvSpPr>
        <p:spPr>
          <a:xfrm>
            <a:off x="2422064" y="443786"/>
            <a:ext cx="460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>
                <a:solidFill>
                  <a:srgbClr val="0096C7"/>
                </a:solidFill>
                <a:latin typeface="Century Gothic" panose="020B0502020202020204" pitchFamily="34" charset="0"/>
              </a:rPr>
              <a:t>ЗА: ЗДРАВНИТЕ РАБОТНИЦИ</a:t>
            </a:r>
            <a:endParaRPr lang="en-PH" sz="1600" dirty="0"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EC6C7D-951F-9F43-B1E9-E2F650670C1A}"/>
              </a:ext>
            </a:extLst>
          </p:cNvPr>
          <p:cNvSpPr txBox="1"/>
          <p:nvPr/>
        </p:nvSpPr>
        <p:spPr>
          <a:xfrm>
            <a:off x="255668" y="202805"/>
            <a:ext cx="2180616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Новият</a:t>
            </a:r>
            <a:r>
              <a:rPr lang="en-US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bg-BG" sz="226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коронавирус</a:t>
            </a:r>
            <a:endParaRPr lang="en-US" sz="226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COVID-19</a:t>
            </a:r>
            <a:endParaRPr lang="en-PH" sz="226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6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080F7C1-63C1-544C-9AAA-6B3BCED3FAE5}"/>
              </a:ext>
            </a:extLst>
          </p:cNvPr>
          <p:cNvSpPr/>
          <p:nvPr/>
        </p:nvSpPr>
        <p:spPr>
          <a:xfrm>
            <a:off x="-1" y="0"/>
            <a:ext cx="7559675" cy="10691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69E6C7-E687-884F-947B-A5DC9E847119}"/>
              </a:ext>
            </a:extLst>
          </p:cNvPr>
          <p:cNvSpPr/>
          <p:nvPr/>
        </p:nvSpPr>
        <p:spPr>
          <a:xfrm>
            <a:off x="512699" y="0"/>
            <a:ext cx="2137616" cy="1839191"/>
          </a:xfrm>
          <a:prstGeom prst="rect">
            <a:avLst/>
          </a:prstGeom>
          <a:solidFill>
            <a:srgbClr val="FD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6D0429-5314-F440-97A7-CC18A8F3926E}"/>
              </a:ext>
            </a:extLst>
          </p:cNvPr>
          <p:cNvSpPr txBox="1"/>
          <p:nvPr/>
        </p:nvSpPr>
        <p:spPr>
          <a:xfrm>
            <a:off x="512699" y="592696"/>
            <a:ext cx="21376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b="1" dirty="0">
                <a:latin typeface="Century Gothic" panose="020B0502020202020204" pitchFamily="34" charset="0"/>
              </a:rPr>
              <a:t>Пакет за комуникация на риска от </a:t>
            </a:r>
            <a:r>
              <a:rPr lang="en-GB" sz="1500" b="1" dirty="0">
                <a:latin typeface="Century Gothic" panose="020B0502020202020204" pitchFamily="34" charset="0"/>
              </a:rPr>
              <a:t>COVID-19 </a:t>
            </a:r>
            <a:r>
              <a:rPr lang="bg-BG" sz="1500" b="1" dirty="0">
                <a:latin typeface="Century Gothic" panose="020B0502020202020204" pitchFamily="34" charset="0"/>
              </a:rPr>
              <a:t>за здравни заведения</a:t>
            </a:r>
            <a:endParaRPr lang="en-US" sz="1500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D2219A-ED9D-194D-B522-D1AB676C6281}"/>
              </a:ext>
            </a:extLst>
          </p:cNvPr>
          <p:cNvSpPr txBox="1"/>
          <p:nvPr/>
        </p:nvSpPr>
        <p:spPr>
          <a:xfrm>
            <a:off x="479563" y="1959428"/>
            <a:ext cx="6473317" cy="89562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g-BG" sz="1600" b="1" dirty="0">
                <a:solidFill>
                  <a:srgbClr val="0096C7"/>
                </a:solidFill>
                <a:latin typeface="Century Gothic"/>
                <a:ea typeface="Calibri" panose="020F0502020204030204" pitchFamily="34" charset="0"/>
                <a:cs typeface="Calibri"/>
              </a:rPr>
              <a:t>Въведение</a:t>
            </a:r>
          </a:p>
          <a:p>
            <a:pPr algn="just">
              <a:spcAft>
                <a:spcPts val="600"/>
              </a:spcAft>
            </a:pPr>
            <a:r>
              <a:rPr lang="bg-BG" sz="1200" dirty="0">
                <a:latin typeface="Century Gothic"/>
                <a:ea typeface="Calibri" panose="020F0502020204030204" pitchFamily="34" charset="0"/>
                <a:cs typeface="Calibri"/>
              </a:rPr>
              <a:t>На 30 януари 2020 г. СЗО обяви избухването на нов </a:t>
            </a:r>
            <a:r>
              <a:rPr lang="bg-BG" sz="1200" dirty="0" err="1">
                <a:latin typeface="Century Gothic"/>
                <a:ea typeface="Calibri" panose="020F0502020204030204" pitchFamily="34" charset="0"/>
                <a:cs typeface="Calibri"/>
              </a:rPr>
              <a:t>коронавирус</a:t>
            </a:r>
            <a:r>
              <a:rPr lang="bg-BG" sz="1200" dirty="0">
                <a:latin typeface="Century Gothic"/>
                <a:ea typeface="Calibri" panose="020F0502020204030204" pitchFamily="34" charset="0"/>
                <a:cs typeface="Calibri"/>
              </a:rPr>
              <a:t> (</a:t>
            </a:r>
            <a:r>
              <a:rPr lang="en-US" sz="1200" dirty="0">
                <a:latin typeface="Century Gothic"/>
                <a:ea typeface="Calibri" panose="020F0502020204030204" pitchFamily="34" charset="0"/>
                <a:cs typeface="Calibri"/>
              </a:rPr>
              <a:t>COVID-19) </a:t>
            </a:r>
            <a:r>
              <a:rPr lang="bg-BG" sz="1200" dirty="0">
                <a:latin typeface="Century Gothic"/>
                <a:ea typeface="Calibri" panose="020F0502020204030204" pitchFamily="34" charset="0"/>
                <a:cs typeface="Calibri"/>
              </a:rPr>
              <a:t>за спешна ситуация в областта на общественото здравеопазване на международно ниво. За да противодействаме на </a:t>
            </a:r>
            <a:r>
              <a:rPr lang="en-US" sz="1200" dirty="0">
                <a:latin typeface="Century Gothic"/>
                <a:ea typeface="Calibri" panose="020F0502020204030204" pitchFamily="34" charset="0"/>
                <a:cs typeface="Calibri"/>
              </a:rPr>
              <a:t>COVID-19</a:t>
            </a:r>
            <a:r>
              <a:rPr lang="bg-BG" sz="1200" dirty="0">
                <a:latin typeface="Century Gothic"/>
                <a:ea typeface="Calibri" panose="020F0502020204030204" pitchFamily="34" charset="0"/>
                <a:cs typeface="Calibri"/>
              </a:rPr>
              <a:t> се изисква критична подготовка и възможност за реакция. Това включва оборудването на здравните работници и здравните заведения с информация, процедури и инструменти, необходими за безопасна и ефективна работа.</a:t>
            </a:r>
          </a:p>
          <a:p>
            <a:pPr algn="just">
              <a:spcAft>
                <a:spcPts val="600"/>
              </a:spcAft>
            </a:pPr>
            <a:endParaRPr lang="bg-BG" sz="1200" dirty="0">
              <a:latin typeface="Century Gothic"/>
              <a:ea typeface="Calibri" panose="020F0502020204030204" pitchFamily="34" charset="0"/>
              <a:cs typeface="Calibri"/>
            </a:endParaRPr>
          </a:p>
          <a:p>
            <a:pPr algn="just">
              <a:spcAft>
                <a:spcPts val="600"/>
              </a:spcAft>
            </a:pPr>
            <a:r>
              <a:rPr lang="bg-BG" sz="1200" dirty="0">
                <a:latin typeface="Century Gothic"/>
                <a:ea typeface="Calibri" panose="020F0502020204030204" pitchFamily="34" charset="0"/>
                <a:cs typeface="Calibri"/>
              </a:rPr>
              <a:t>Здравните работници имат решаваща роля в реакцията срещу огнищата на </a:t>
            </a:r>
            <a:r>
              <a:rPr lang="en-US" sz="1200" dirty="0">
                <a:latin typeface="Century Gothic"/>
                <a:ea typeface="Calibri" panose="020F0502020204030204" pitchFamily="34" charset="0"/>
                <a:cs typeface="Calibri"/>
              </a:rPr>
              <a:t>COVID-19</a:t>
            </a:r>
            <a:r>
              <a:rPr lang="bg-BG" sz="1200" dirty="0">
                <a:latin typeface="Century Gothic"/>
                <a:ea typeface="Calibri" panose="020F0502020204030204" pitchFamily="34" charset="0"/>
                <a:cs typeface="Calibri"/>
              </a:rPr>
              <a:t>. Те са основата на защитните сили на държавите, в опита им да овладеят или ограничат разпространението на болестта. На първа линия, здравните работници</a:t>
            </a:r>
            <a:r>
              <a:rPr lang="en-US" sz="1200" dirty="0">
                <a:latin typeface="Century Gothic"/>
                <a:ea typeface="Calibri" panose="020F0502020204030204" pitchFamily="34" charset="0"/>
                <a:cs typeface="Calibri"/>
              </a:rPr>
              <a:t> </a:t>
            </a:r>
            <a:r>
              <a:rPr lang="bg-BG" sz="1200" dirty="0">
                <a:latin typeface="Century Gothic"/>
                <a:ea typeface="Calibri" panose="020F0502020204030204" pitchFamily="34" charset="0"/>
                <a:cs typeface="Calibri"/>
              </a:rPr>
              <a:t>осигуряват необходимата грижа за пациенти със заподозрян и потвърден </a:t>
            </a:r>
            <a:r>
              <a:rPr lang="en-US" sz="1200" dirty="0">
                <a:latin typeface="Century Gothic"/>
                <a:ea typeface="Calibri" panose="020F0502020204030204" pitchFamily="34" charset="0"/>
                <a:cs typeface="Calibri"/>
              </a:rPr>
              <a:t>COVID-19</a:t>
            </a:r>
            <a:r>
              <a:rPr lang="bg-BG" sz="1200" dirty="0">
                <a:latin typeface="Century Gothic"/>
                <a:ea typeface="Calibri" panose="020F0502020204030204" pitchFamily="34" charset="0"/>
                <a:cs typeface="Calibri"/>
              </a:rPr>
              <a:t>.</a:t>
            </a:r>
            <a:r>
              <a:rPr lang="en-US" sz="1200" dirty="0">
                <a:latin typeface="Century Gothic"/>
                <a:ea typeface="Calibri" panose="020F0502020204030204" pitchFamily="34" charset="0"/>
                <a:cs typeface="Calibri"/>
              </a:rPr>
              <a:t> </a:t>
            </a:r>
            <a:r>
              <a:rPr lang="bg-BG" sz="1200" dirty="0">
                <a:latin typeface="Century Gothic"/>
                <a:ea typeface="Calibri" panose="020F0502020204030204" pitchFamily="34" charset="0"/>
                <a:cs typeface="Calibri"/>
              </a:rPr>
              <a:t>Често това се случва при утежнени обстоятелства. Здравните работници са изправени пред по-големи рискове от потенциална инфекция с </a:t>
            </a:r>
            <a:r>
              <a:rPr lang="en-US" sz="1200" dirty="0">
                <a:latin typeface="Century Gothic"/>
                <a:ea typeface="Calibri" panose="020F0502020204030204" pitchFamily="34" charset="0"/>
                <a:cs typeface="Calibri"/>
              </a:rPr>
              <a:t>COVID-19 </a:t>
            </a:r>
            <a:r>
              <a:rPr lang="bg-BG" sz="1200" dirty="0">
                <a:latin typeface="Century Gothic"/>
                <a:ea typeface="Calibri" panose="020F0502020204030204" pitchFamily="34" charset="0"/>
                <a:cs typeface="Calibri"/>
              </a:rPr>
              <a:t>в усилията си да защитят останалите. Те могат да бъдат изложени на опасности като психологически стрес, умора, „професионално прегаряне“ (</a:t>
            </a:r>
            <a:r>
              <a:rPr lang="bg-BG" sz="1200" dirty="0" err="1">
                <a:latin typeface="Century Gothic"/>
                <a:ea typeface="Calibri" panose="020F0502020204030204" pitchFamily="34" charset="0"/>
                <a:cs typeface="Calibri"/>
              </a:rPr>
              <a:t>бърнаут</a:t>
            </a:r>
            <a:r>
              <a:rPr lang="bg-BG" sz="1200" dirty="0">
                <a:latin typeface="Century Gothic"/>
                <a:ea typeface="Calibri" panose="020F0502020204030204" pitchFamily="34" charset="0"/>
                <a:cs typeface="Calibri"/>
              </a:rPr>
              <a:t>) и стигма. СЗО осъзнава жизненоважната им работа, както и отговорността свързана със защитата на работната сила в здравните заведения.</a:t>
            </a:r>
          </a:p>
          <a:p>
            <a:pPr algn="just">
              <a:spcAft>
                <a:spcPts val="600"/>
              </a:spcAft>
            </a:pPr>
            <a:endParaRPr lang="bg-BG" sz="1600" b="1" dirty="0">
              <a:solidFill>
                <a:srgbClr val="0096C7"/>
              </a:solidFill>
              <a:latin typeface="Century Gothic"/>
              <a:ea typeface="Calibri" panose="020F0502020204030204" pitchFamily="34" charset="0"/>
              <a:cs typeface="Calibri"/>
            </a:endParaRPr>
          </a:p>
          <a:p>
            <a:pPr algn="just">
              <a:spcAft>
                <a:spcPts val="600"/>
              </a:spcAft>
            </a:pPr>
            <a:r>
              <a:rPr lang="bg-BG" sz="1600" b="1" dirty="0">
                <a:solidFill>
                  <a:srgbClr val="0096C7"/>
                </a:solidFill>
                <a:latin typeface="Century Gothic"/>
                <a:ea typeface="Calibri" panose="020F0502020204030204" pitchFamily="34" charset="0"/>
                <a:cs typeface="Calibri"/>
              </a:rPr>
              <a:t>Предназначение</a:t>
            </a:r>
          </a:p>
          <a:p>
            <a:pPr algn="just">
              <a:spcAft>
                <a:spcPts val="600"/>
              </a:spcAft>
            </a:pPr>
            <a:r>
              <a:rPr lang="bg-BG" sz="1200" dirty="0">
                <a:latin typeface="Century Gothic"/>
                <a:cs typeface="Calibri"/>
              </a:rPr>
              <a:t>Целта на този пакет е да предпази здравните работници</a:t>
            </a:r>
            <a:r>
              <a:rPr lang="en-US" sz="1200" dirty="0">
                <a:latin typeface="Century Gothic"/>
                <a:cs typeface="Calibri"/>
              </a:rPr>
              <a:t> </a:t>
            </a:r>
            <a:r>
              <a:rPr lang="bg-BG" sz="1200" dirty="0">
                <a:latin typeface="Century Gothic"/>
                <a:cs typeface="Calibri"/>
              </a:rPr>
              <a:t>от инфекция и да предотврати потенциалното разпространение на </a:t>
            </a:r>
            <a:r>
              <a:rPr lang="en-US" sz="1200" dirty="0">
                <a:latin typeface="Century Gothic"/>
                <a:cs typeface="Calibri"/>
              </a:rPr>
              <a:t>COVID-19 </a:t>
            </a:r>
            <a:r>
              <a:rPr lang="bg-BG" sz="1200" dirty="0">
                <a:latin typeface="Century Gothic"/>
                <a:cs typeface="Calibri"/>
              </a:rPr>
              <a:t>в здравните заведения. Той съдържа поредица от опростени съобщения и напомняния, базирани на по-задълбочените технически указания на СЗО за превенция и контрол на инфекциите в здравните заведения в контекста на </a:t>
            </a:r>
            <a:r>
              <a:rPr lang="en-US" sz="1200" dirty="0">
                <a:latin typeface="Century Gothic"/>
                <a:cs typeface="Calibri"/>
              </a:rPr>
              <a:t>COVID-19: </a:t>
            </a:r>
            <a:r>
              <a:rPr lang="en-US" sz="1200" i="1" u="sng" dirty="0">
                <a:solidFill>
                  <a:srgbClr val="0070C0"/>
                </a:solidFill>
                <a:latin typeface="Century Gothic"/>
                <a:cs typeface="Calibri"/>
              </a:rPr>
              <a:t>„</a:t>
            </a:r>
            <a:r>
              <a:rPr lang="bg-BG" sz="1200" i="1" u="sng" dirty="0">
                <a:solidFill>
                  <a:srgbClr val="0070C0"/>
                </a:solidFill>
                <a:latin typeface="Century Gothic"/>
                <a:cs typeface="Calibri"/>
              </a:rPr>
              <a:t>Превенция и контрол на инфекциите по време на здравни грижи, когато имаме подозрения за нова инфекция с </a:t>
            </a:r>
            <a:r>
              <a:rPr lang="bg-BG" sz="1200" i="1" u="sng" dirty="0" err="1">
                <a:solidFill>
                  <a:srgbClr val="0070C0"/>
                </a:solidFill>
                <a:latin typeface="Century Gothic"/>
                <a:cs typeface="Calibri"/>
              </a:rPr>
              <a:t>коронавирус</a:t>
            </a:r>
            <a:r>
              <a:rPr lang="bg-BG" sz="1200" i="1" u="sng" dirty="0">
                <a:solidFill>
                  <a:srgbClr val="0070C0"/>
                </a:solidFill>
                <a:latin typeface="Century Gothic"/>
                <a:cs typeface="Calibri"/>
              </a:rPr>
              <a:t> (</a:t>
            </a:r>
            <a:r>
              <a:rPr lang="en-US" sz="1200" i="1" u="sng" dirty="0" err="1">
                <a:solidFill>
                  <a:srgbClr val="0070C0"/>
                </a:solidFill>
                <a:latin typeface="Century Gothic"/>
                <a:cs typeface="Calibri"/>
              </a:rPr>
              <a:t>nCoV</a:t>
            </a:r>
            <a:r>
              <a:rPr lang="en-US" sz="1200" i="1" u="sng" dirty="0">
                <a:solidFill>
                  <a:srgbClr val="0070C0"/>
                </a:solidFill>
                <a:latin typeface="Century Gothic"/>
                <a:cs typeface="Calibri"/>
              </a:rPr>
              <a:t>) </a:t>
            </a:r>
            <a:r>
              <a:rPr lang="bg-BG" sz="1200" i="1" u="sng" dirty="0">
                <a:solidFill>
                  <a:srgbClr val="0070C0"/>
                </a:solidFill>
                <a:latin typeface="Century Gothic"/>
                <a:cs typeface="Calibri"/>
              </a:rPr>
              <a:t>“) </a:t>
            </a:r>
            <a:r>
              <a:rPr lang="bg-BG" sz="1200" dirty="0">
                <a:latin typeface="Century Gothic"/>
                <a:cs typeface="Calibri"/>
              </a:rPr>
              <a:t>25 януари 2020 г.). Вижте техническите указания на СЗО за по-подробна информация.</a:t>
            </a:r>
          </a:p>
          <a:p>
            <a:pPr algn="just">
              <a:spcAft>
                <a:spcPts val="600"/>
              </a:spcAft>
            </a:pPr>
            <a:endParaRPr lang="bg-BG" sz="1600" b="1" dirty="0">
              <a:solidFill>
                <a:srgbClr val="0096C7"/>
              </a:solidFill>
              <a:latin typeface="Century Gothic"/>
              <a:ea typeface="Calibri" panose="020F0502020204030204" pitchFamily="34" charset="0"/>
              <a:cs typeface="Calibri"/>
            </a:endParaRPr>
          </a:p>
          <a:p>
            <a:pPr algn="just">
              <a:spcAft>
                <a:spcPts val="600"/>
              </a:spcAft>
            </a:pPr>
            <a:r>
              <a:rPr lang="bg-BG" sz="1600" b="1" dirty="0">
                <a:solidFill>
                  <a:srgbClr val="0096C7"/>
                </a:solidFill>
                <a:latin typeface="Century Gothic"/>
                <a:ea typeface="Calibri" panose="020F0502020204030204" pitchFamily="34" charset="0"/>
                <a:cs typeface="Calibri"/>
              </a:rPr>
              <a:t>Аудитория - за кого е този пакет</a:t>
            </a:r>
          </a:p>
          <a:p>
            <a:pPr algn="just">
              <a:spcAft>
                <a:spcPts val="600"/>
              </a:spcAft>
            </a:pPr>
            <a:r>
              <a:rPr lang="bg-BG" sz="1200" b="1" dirty="0">
                <a:latin typeface="Century Gothic"/>
                <a:cs typeface="Calibri"/>
              </a:rPr>
              <a:t>Този пакет е предназначен за здравни заведения и техните управители</a:t>
            </a:r>
            <a:r>
              <a:rPr lang="bg-BG" sz="1200" dirty="0">
                <a:latin typeface="Century Gothic"/>
                <a:cs typeface="Calibri"/>
              </a:rPr>
              <a:t> и може да се споделя чрез мрежи от здравни специалисти, и директно към здравните заведения. Министерството на здравеопазването във Вашата държава може да иска да изпрати този пакет до всички държавни болници и здравни заведения. Копия от пакета трябва бъдат изпратени до мрежи от </a:t>
            </a:r>
            <a:r>
              <a:rPr lang="bg-BG" sz="1200" dirty="0" err="1">
                <a:latin typeface="Century Gothic"/>
                <a:cs typeface="Calibri"/>
              </a:rPr>
              <a:t>частнопрактикуващи</a:t>
            </a:r>
            <a:r>
              <a:rPr lang="bg-BG" sz="1200" dirty="0">
                <a:latin typeface="Century Gothic"/>
                <a:cs typeface="Calibri"/>
              </a:rPr>
              <a:t> лекари, както и асоциации на медици, медицински сестри и акушерки, за да могат и те да ги споделят, както сметнат за добре. Материалите могат да бъдат превеждани на местните езици и да се поставят в здравни заведения, където да бъдат лесно достъпни като напомняния за здравните заведения.</a:t>
            </a:r>
            <a:endParaRPr lang="en-PH" sz="1200" dirty="0">
              <a:latin typeface="Century Gothic"/>
              <a:cs typeface="Calibri"/>
            </a:endParaRPr>
          </a:p>
          <a:p>
            <a:endParaRPr lang="en-BG" sz="14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2E4E9DD-A1F6-8D48-BEA9-EC62620AA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75" y="8883497"/>
            <a:ext cx="180000" cy="17364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CA3172-055A-DD4D-BB26-CB3D976E9AE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93" y="7764222"/>
            <a:ext cx="789100" cy="793992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F7A6A4E5-7F18-9C4F-BD6D-64ABA256BA4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25" y="1302616"/>
            <a:ext cx="1257300" cy="53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0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080F7C1-63C1-544C-9AAA-6B3BCED3FAE5}"/>
              </a:ext>
            </a:extLst>
          </p:cNvPr>
          <p:cNvSpPr/>
          <p:nvPr/>
        </p:nvSpPr>
        <p:spPr>
          <a:xfrm>
            <a:off x="0" y="0"/>
            <a:ext cx="7559675" cy="10691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2E4E9DD-A1F6-8D48-BEA9-EC62620AA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75" y="8883497"/>
            <a:ext cx="180000" cy="17364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CA3172-055A-DD4D-BB26-CB3D976E9AE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0"/>
          <a:stretch/>
        </p:blipFill>
        <p:spPr>
          <a:xfrm>
            <a:off x="270554" y="9710838"/>
            <a:ext cx="1801019" cy="10238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69F907-48F7-B643-B565-D55B3931418C}"/>
              </a:ext>
            </a:extLst>
          </p:cNvPr>
          <p:cNvSpPr txBox="1"/>
          <p:nvPr/>
        </p:nvSpPr>
        <p:spPr>
          <a:xfrm>
            <a:off x="512700" y="755597"/>
            <a:ext cx="6418326" cy="10002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g-BG" sz="1400" b="1" dirty="0">
                <a:solidFill>
                  <a:srgbClr val="0096C7"/>
                </a:solidFill>
                <a:latin typeface="Century Gothic"/>
                <a:ea typeface="Calibri" panose="020F0502020204030204" pitchFamily="34" charset="0"/>
                <a:cs typeface="Calibri"/>
              </a:rPr>
              <a:t>Съдържание - какво съдържа пакетът </a:t>
            </a:r>
          </a:p>
          <a:p>
            <a:pPr>
              <a:spcAft>
                <a:spcPts val="600"/>
              </a:spcAft>
            </a:pPr>
            <a:br>
              <a:rPr lang="bg-BG" sz="1400" b="1" dirty="0">
                <a:solidFill>
                  <a:srgbClr val="0096C7"/>
                </a:solidFill>
                <a:latin typeface="Century Gothic"/>
                <a:ea typeface="Calibri" panose="020F0502020204030204" pitchFamily="34" charset="0"/>
                <a:cs typeface="Calibri"/>
              </a:rPr>
            </a:br>
            <a:r>
              <a:rPr lang="bg-BG" sz="1200" dirty="0">
                <a:latin typeface="Century Gothic"/>
                <a:ea typeface="Calibri" panose="020F0502020204030204" pitchFamily="34" charset="0"/>
                <a:cs typeface="Calibri"/>
              </a:rPr>
              <a:t>Пакетът за комуникация на риска от </a:t>
            </a:r>
            <a:r>
              <a:rPr lang="en-CA" sz="1200" dirty="0">
                <a:latin typeface="Century Gothic"/>
                <a:ea typeface="Calibri" panose="020F0502020204030204" pitchFamily="34" charset="0"/>
                <a:cs typeface="Calibri"/>
              </a:rPr>
              <a:t>COVID-19 </a:t>
            </a:r>
            <a:r>
              <a:rPr lang="bg-BG" sz="1200" dirty="0">
                <a:latin typeface="Century Gothic"/>
                <a:ea typeface="Calibri" panose="020F0502020204030204" pitchFamily="34" charset="0"/>
                <a:cs typeface="Calibri"/>
              </a:rPr>
              <a:t>за здравни заведения съдържа осем продукта:</a:t>
            </a:r>
            <a:endParaRPr lang="en-CA" sz="12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BE9585-A2FB-8546-B996-0AFB4877C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65385"/>
              </p:ext>
            </p:extLst>
          </p:nvPr>
        </p:nvGraphicFramePr>
        <p:xfrm>
          <a:off x="576868" y="1797750"/>
          <a:ext cx="6289991" cy="844296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88053">
                  <a:extLst>
                    <a:ext uri="{9D8B030D-6E8A-4147-A177-3AD203B41FA5}">
                      <a16:colId xmlns:a16="http://schemas.microsoft.com/office/drawing/2014/main" val="44375674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33846435"/>
                    </a:ext>
                  </a:extLst>
                </a:gridCol>
                <a:gridCol w="1696361">
                  <a:extLst>
                    <a:ext uri="{9D8B030D-6E8A-4147-A177-3AD203B41FA5}">
                      <a16:colId xmlns:a16="http://schemas.microsoft.com/office/drawing/2014/main" val="355708151"/>
                    </a:ext>
                  </a:extLst>
                </a:gridCol>
                <a:gridCol w="1242823">
                  <a:extLst>
                    <a:ext uri="{9D8B030D-6E8A-4147-A177-3AD203B41FA5}">
                      <a16:colId xmlns:a16="http://schemas.microsoft.com/office/drawing/2014/main" val="2816605879"/>
                    </a:ext>
                  </a:extLst>
                </a:gridCol>
                <a:gridCol w="1848354">
                  <a:extLst>
                    <a:ext uri="{9D8B030D-6E8A-4147-A177-3AD203B41FA5}">
                      <a16:colId xmlns:a16="http://schemas.microsoft.com/office/drawing/2014/main" val="25498897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Номер</a:t>
                      </a:r>
                      <a:endParaRPr lang="en-PH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</a:rPr>
                        <a:t>Заглавие на продукта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</a:rPr>
                        <a:t>Основна публика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Къде да бъдат използвани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67681"/>
                  </a:ext>
                </a:extLst>
              </a:tr>
              <a:tr h="497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4D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Плакат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4D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Подготовка на Вашето здравно заведение</a:t>
                      </a:r>
                    </a:p>
                    <a:p>
                      <a:pPr marL="0" marR="0" indent="0" algn="l" defTabSz="7559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за 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COVID-19</a:t>
                      </a:r>
                      <a:br>
                        <a:rPr lang="bg-BG" sz="1488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4D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</a:rPr>
                        <a:t>Ръководството на здравни заведения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4D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Споделяйте по време на обучения и срещи на персонала. </a:t>
                      </a:r>
                      <a:b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Поставете на място в здравно заведение, видимо за целия персонал.</a:t>
                      </a:r>
                      <a:endParaRPr lang="en-PH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4D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849622"/>
                  </a:ext>
                </a:extLst>
              </a:tr>
              <a:tr h="663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PH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Плакат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</a:rPr>
                        <a:t>Работа с пациенти със съмнение или потвърден 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COVID-19 </a:t>
                      </a: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</a:rPr>
                        <a:t>във Вашето здравно заведение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</a:rPr>
                        <a:t>Ръководството на здравни заведения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Споделяйте по време на обучения и срещи на персонала. </a:t>
                      </a:r>
                      <a:b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Поставете на място в здравно заведение, видимо за целия персонал.</a:t>
                      </a:r>
                      <a:endParaRPr lang="en-PH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292698"/>
                  </a:ext>
                </a:extLst>
              </a:tr>
              <a:tr h="663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PH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4D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Плакат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4D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</a:rPr>
                        <a:t>Как да се защитим от 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COVID-19</a:t>
                      </a: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</a:rPr>
                        <a:t> на работа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CD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</a:rPr>
                        <a:t>Медицински работници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4D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Споделяйте по време на обучения и срещи на персонала. </a:t>
                      </a:r>
                      <a:b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Поставете на място в здравно заведение, видимо за целия персонал. (входа/</a:t>
                      </a:r>
                      <a:b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изхода на изолираното отделение)</a:t>
                      </a:r>
                      <a:endParaRPr lang="en-PH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4D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900005"/>
                  </a:ext>
                </a:extLst>
              </a:tr>
              <a:tr h="33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PH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Плакат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Лична защитна екипировка според извършваните медицински манипулации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Медицински работници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Споделяйте по време на обучения и срещи на персонала. </a:t>
                      </a:r>
                      <a:b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Поставете на място в здравно заведение, видимо за целия персонал. (входа/</a:t>
                      </a:r>
                      <a:b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изхода на изолираното отделение)</a:t>
                      </a:r>
                      <a:endParaRPr lang="en-PH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270411"/>
                  </a:ext>
                </a:extLst>
              </a:tr>
              <a:tr h="33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PH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4D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Листовка</a:t>
                      </a:r>
                      <a:endParaRPr lang="en-PH" sz="105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4D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</a:rPr>
                        <a:t>Общуване с пациенти със съмнение за или потвърден 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COVID-19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4D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</a:rPr>
                        <a:t>Медицински работници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4D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Споделяйте по време на обучения и срещи на персонала. </a:t>
                      </a:r>
                      <a:b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Поставете в залата за </a:t>
                      </a:r>
                      <a:r>
                        <a:rPr lang="bg-BG" sz="900" dirty="0" err="1">
                          <a:effectLst/>
                          <a:latin typeface="Century Gothic" panose="020B0502020202020204" pitchFamily="34" charset="0"/>
                        </a:rPr>
                        <a:t>триаж</a:t>
                      </a: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 и приемната.</a:t>
                      </a:r>
                      <a:endParaRPr lang="en-PH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4D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89972"/>
                  </a:ext>
                </a:extLst>
              </a:tr>
              <a:tr h="534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PH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05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Листовка</a:t>
                      </a:r>
                      <a:endParaRPr lang="en-PH" sz="105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Информационен лист за </a:t>
                      </a:r>
                      <a:r>
                        <a:rPr lang="en-PH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Пациенти и посетители на здравното заведение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Изпринтете</a:t>
                      </a: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имайте подготвени в залата за </a:t>
                      </a:r>
                      <a:r>
                        <a:rPr lang="bg-BG" sz="9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триаж</a:t>
                      </a: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приемната.</a:t>
                      </a:r>
                      <a:endParaRPr lang="en-PH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755572"/>
                  </a:ext>
                </a:extLst>
              </a:tr>
              <a:tr h="534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PH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CD4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64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Плакат</a:t>
                      </a:r>
                      <a:endParaRPr lang="en-PH" sz="11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CD4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64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1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Справяне със стреса</a:t>
                      </a:r>
                      <a:endParaRPr lang="en-PH" sz="11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CD4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64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1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Целият персонал на здравното заведение</a:t>
                      </a:r>
                      <a:endParaRPr lang="en-PH" sz="11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CD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Споделяйте по време на обучения и срещи на персонала. </a:t>
                      </a:r>
                      <a:b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Поставете на място в здравно заведение, видимо за целия персонал. (в кухнята/ местата за отдих)</a:t>
                      </a:r>
                      <a:endParaRPr lang="en-PH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C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210941"/>
                  </a:ext>
                </a:extLst>
              </a:tr>
              <a:tr h="534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PH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Плакат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entury Gothic" panose="020B0502020202020204" pitchFamily="34" charset="0"/>
                        </a:rPr>
                        <a:t>Моите 5 стъпки за хигиена на ръцете</a:t>
                      </a:r>
                      <a:endParaRPr lang="en-PH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5964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1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Целият персонал на здравното заведение</a:t>
                      </a:r>
                      <a:endParaRPr lang="en-PH" sz="11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Споделяйте по време на обучения и срещи на персонала. </a:t>
                      </a:r>
                      <a:b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Поставете на място в здравно заведение, видимо за целия персонал. (входа/</a:t>
                      </a:r>
                      <a:b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bg-BG" sz="900" dirty="0">
                          <a:effectLst/>
                          <a:latin typeface="Century Gothic" panose="020B0502020202020204" pitchFamily="34" charset="0"/>
                        </a:rPr>
                        <a:t>изхода на изолираното отделение)</a:t>
                      </a:r>
                      <a:endParaRPr lang="en-PH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557506"/>
                  </a:ext>
                </a:extLst>
              </a:tr>
            </a:tbl>
          </a:graphicData>
        </a:graphic>
      </p:graphicFrame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F7222A4-00B6-AC45-BCB9-D416DAF8256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73" y="9709859"/>
            <a:ext cx="1257300" cy="53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8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DC2515-5089-8E47-BD3A-D005F61A6839}"/>
              </a:ext>
            </a:extLst>
          </p:cNvPr>
          <p:cNvSpPr/>
          <p:nvPr/>
        </p:nvSpPr>
        <p:spPr>
          <a:xfrm>
            <a:off x="0" y="-244400"/>
            <a:ext cx="7559675" cy="10691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D35263-AA56-B747-92B2-234B73E90E54}"/>
              </a:ext>
            </a:extLst>
          </p:cNvPr>
          <p:cNvSpPr/>
          <p:nvPr/>
        </p:nvSpPr>
        <p:spPr>
          <a:xfrm>
            <a:off x="1" y="7359909"/>
            <a:ext cx="7559673" cy="3346396"/>
          </a:xfrm>
          <a:prstGeom prst="rect">
            <a:avLst/>
          </a:prstGeom>
          <a:solidFill>
            <a:srgbClr val="B4C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E4B551-2104-1D42-9948-04F5E1FEB0F2}"/>
              </a:ext>
            </a:extLst>
          </p:cNvPr>
          <p:cNvSpPr/>
          <p:nvPr/>
        </p:nvSpPr>
        <p:spPr>
          <a:xfrm>
            <a:off x="0" y="561458"/>
            <a:ext cx="7559673" cy="812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A0D52-400D-5642-BD1E-55DC518F9EB2}"/>
              </a:ext>
            </a:extLst>
          </p:cNvPr>
          <p:cNvSpPr txBox="1"/>
          <p:nvPr/>
        </p:nvSpPr>
        <p:spPr>
          <a:xfrm>
            <a:off x="2391230" y="617502"/>
            <a:ext cx="489127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g-BG" sz="2000" b="1" i="1" dirty="0">
                <a:solidFill>
                  <a:srgbClr val="0096C7"/>
                </a:solidFill>
                <a:latin typeface="Century Gothic"/>
              </a:rPr>
              <a:t>Подготовка за </a:t>
            </a:r>
            <a:r>
              <a:rPr lang="en-US" sz="2000" b="1" i="1" dirty="0">
                <a:solidFill>
                  <a:srgbClr val="0096C7"/>
                </a:solidFill>
                <a:latin typeface="Century Gothic"/>
              </a:rPr>
              <a:t>COVID-19 </a:t>
            </a:r>
            <a:r>
              <a:rPr lang="bg-BG" sz="2000" b="1" i="1" dirty="0">
                <a:solidFill>
                  <a:srgbClr val="0096C7"/>
                </a:solidFill>
                <a:latin typeface="Century Gothic"/>
              </a:rPr>
              <a:t>във Вашето здравно заведение</a:t>
            </a:r>
            <a:endParaRPr lang="en-US" sz="2000" b="1" i="1" dirty="0">
              <a:solidFill>
                <a:srgbClr val="0096C7"/>
              </a:solidFill>
              <a:latin typeface="Century Gothic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9B0456-82FA-0942-A757-0AB1786F3D49}"/>
              </a:ext>
            </a:extLst>
          </p:cNvPr>
          <p:cNvSpPr txBox="1"/>
          <p:nvPr/>
        </p:nvSpPr>
        <p:spPr>
          <a:xfrm>
            <a:off x="314569" y="1532556"/>
            <a:ext cx="301264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60" b="1" dirty="0">
                <a:latin typeface="Century Gothic" panose="020B0502020202020204" pitchFamily="34" charset="0"/>
              </a:rPr>
              <a:t>Да има пространство за </a:t>
            </a:r>
            <a:r>
              <a:rPr lang="bg-BG" sz="1260" b="1" dirty="0" err="1">
                <a:latin typeface="Century Gothic" panose="020B0502020202020204" pitchFamily="34" charset="0"/>
              </a:rPr>
              <a:t>триаж</a:t>
            </a:r>
            <a:r>
              <a:rPr lang="bg-BG" sz="1260" b="1" dirty="0">
                <a:latin typeface="Century Gothic" panose="020B0502020202020204" pitchFamily="34" charset="0"/>
              </a:rPr>
              <a:t> на входа на лечебното заведение</a:t>
            </a:r>
            <a:r>
              <a:rPr lang="en-US" sz="1260" b="1" dirty="0">
                <a:latin typeface="Century Gothic" panose="020B0502020202020204" pitchFamily="34" charset="0"/>
              </a:rPr>
              <a:t>, </a:t>
            </a:r>
            <a:r>
              <a:rPr lang="bg-BG" sz="1260" dirty="0">
                <a:latin typeface="Century Gothic" panose="020B0502020202020204" pitchFamily="34" charset="0"/>
              </a:rPr>
              <a:t>преди всяка приемна</a:t>
            </a:r>
            <a:r>
              <a:rPr lang="en-US" sz="1260" dirty="0">
                <a:latin typeface="Century Gothic" panose="020B0502020202020204" pitchFamily="34" charset="0"/>
              </a:rPr>
              <a:t>,</a:t>
            </a:r>
            <a:r>
              <a:rPr lang="en-US" sz="1260" b="1" dirty="0">
                <a:latin typeface="Century Gothic" panose="020B0502020202020204" pitchFamily="34" charset="0"/>
              </a:rPr>
              <a:t> </a:t>
            </a:r>
            <a:r>
              <a:rPr lang="bg-BG" sz="1260" dirty="0">
                <a:latin typeface="Century Gothic" panose="020B0502020202020204" pitchFamily="34" charset="0"/>
              </a:rPr>
              <a:t>където да се оценяват потенциални носители </a:t>
            </a:r>
            <a:r>
              <a:rPr lang="en-US" sz="1260" dirty="0">
                <a:latin typeface="Century Gothic" panose="020B0502020202020204" pitchFamily="34" charset="0"/>
              </a:rPr>
              <a:t>COVID-19. </a:t>
            </a:r>
            <a:r>
              <a:rPr lang="bg-BG" sz="1260" dirty="0">
                <a:latin typeface="Century Gothic" panose="020B0502020202020204" pitchFamily="34" charset="0"/>
              </a:rPr>
              <a:t>Това ограничава потенциала за инфекция в заведението</a:t>
            </a:r>
            <a:endParaRPr lang="en-US" sz="1260" dirty="0"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728A3E-0B7F-FE40-A3DC-73D6ACEFD63E}"/>
              </a:ext>
            </a:extLst>
          </p:cNvPr>
          <p:cNvSpPr/>
          <p:nvPr/>
        </p:nvSpPr>
        <p:spPr>
          <a:xfrm>
            <a:off x="258132" y="6135477"/>
            <a:ext cx="3386090" cy="1117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g-BG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Сложете на различни места станции за миене на ръце и дезинфектанти на алкохолна основа </a:t>
            </a:r>
            <a:r>
              <a:rPr lang="bg-BG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за здравните работници, пациентите и посетителите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7A3B44-8535-4441-8421-F548294A75AA}"/>
              </a:ext>
            </a:extLst>
          </p:cNvPr>
          <p:cNvSpPr/>
          <p:nvPr/>
        </p:nvSpPr>
        <p:spPr>
          <a:xfrm>
            <a:off x="3742581" y="1485462"/>
            <a:ext cx="3434085" cy="1057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g-BG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Поставете информационни материали като плакати и листовки, които да напомнят на пациенти и посетители да спазват добра респираторна и лична хигиена</a:t>
            </a:r>
            <a:endParaRPr lang="en-US" sz="13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5FAE26-C4D5-484F-A6BE-1F66C4A023FF}"/>
              </a:ext>
            </a:extLst>
          </p:cNvPr>
          <p:cNvSpPr/>
          <p:nvPr/>
        </p:nvSpPr>
        <p:spPr>
          <a:xfrm>
            <a:off x="4127004" y="6110484"/>
            <a:ext cx="2925233" cy="835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g-BG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Бъдете бдителни за симптоми </a:t>
            </a:r>
            <a:r>
              <a:rPr lang="bg-BG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като кашлица, температура, задух и затруднено дишане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DAF7168-AD87-1C45-88E9-07C3EC6787C0}"/>
              </a:ext>
            </a:extLst>
          </p:cNvPr>
          <p:cNvCxnSpPr>
            <a:cxnSpLocks/>
          </p:cNvCxnSpPr>
          <p:nvPr/>
        </p:nvCxnSpPr>
        <p:spPr>
          <a:xfrm>
            <a:off x="3841294" y="2543272"/>
            <a:ext cx="323665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7572BD85-13B9-C847-8F12-CF3393DD6F4A}"/>
              </a:ext>
            </a:extLst>
          </p:cNvPr>
          <p:cNvSpPr/>
          <p:nvPr/>
        </p:nvSpPr>
        <p:spPr>
          <a:xfrm>
            <a:off x="1649990" y="7567639"/>
            <a:ext cx="5468147" cy="2192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</a:pPr>
            <a:r>
              <a:rPr lang="bg-BG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Защитете Вашите работници</a:t>
            </a:r>
            <a:br>
              <a:rPr lang="en-US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bg-BG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Бъдете готови</a:t>
            </a:r>
            <a:r>
              <a:rPr lang="en-US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! </a:t>
            </a:r>
            <a:r>
              <a:rPr lang="bg-BG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Подсигурете здравните работници и тези работещи в зоната за </a:t>
            </a:r>
            <a:r>
              <a:rPr lang="bg-BG" sz="13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триаж</a:t>
            </a:r>
            <a:r>
              <a:rPr lang="en-US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Те трябва да са обучени относно важността, подбора и правилното използване на личните предпазни средства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Да са обучени да откриват симптоми на потенциална инфекция  с </a:t>
            </a:r>
            <a:r>
              <a:rPr lang="en-US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COVID-19 </a:t>
            </a:r>
            <a:r>
              <a:rPr lang="bg-BG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и да предложат медицинска маска на заподозрените случаи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Да бъдат запознати с  дефинирането на случаите и да имат достъпна диаграма на потока на заболяването  в триажната зона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Незабавно изолирайте заподозрян случай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Мийте ръцете си често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338C6DBE-86DC-834B-8AC1-F79ED9154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7052">
            <a:off x="622210" y="7613040"/>
            <a:ext cx="674115" cy="10193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DE3203C-CD07-1445-901C-0E68B578EBC7}"/>
              </a:ext>
            </a:extLst>
          </p:cNvPr>
          <p:cNvSpPr txBox="1"/>
          <p:nvPr/>
        </p:nvSpPr>
        <p:spPr>
          <a:xfrm>
            <a:off x="2375611" y="188152"/>
            <a:ext cx="509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>
                <a:solidFill>
                  <a:srgbClr val="0096C7"/>
                </a:solidFill>
                <a:latin typeface="Century Gothic" panose="020B0502020202020204" pitchFamily="34" charset="0"/>
              </a:rPr>
              <a:t>ЗА</a:t>
            </a:r>
            <a:r>
              <a:rPr lang="en-US" sz="1600" b="1" dirty="0">
                <a:solidFill>
                  <a:srgbClr val="0096C7"/>
                </a:solidFill>
                <a:latin typeface="Century Gothic" panose="020B0502020202020204" pitchFamily="34" charset="0"/>
              </a:rPr>
              <a:t>: </a:t>
            </a:r>
            <a:r>
              <a:rPr lang="bg-BG" sz="1600" b="1" dirty="0">
                <a:solidFill>
                  <a:srgbClr val="0096C7"/>
                </a:solidFill>
                <a:latin typeface="Century Gothic" panose="020B0502020202020204" pitchFamily="34" charset="0"/>
              </a:rPr>
              <a:t>РЪКОВОДСТВОТО НА ЗДРАВНИ ЗАВЕДЕНИЯ</a:t>
            </a:r>
            <a:endParaRPr lang="en-PH" sz="1600" dirty="0">
              <a:solidFill>
                <a:srgbClr val="0096C7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26A41A-3348-9A41-B0DA-93E6E1875DBB}"/>
              </a:ext>
            </a:extLst>
          </p:cNvPr>
          <p:cNvSpPr/>
          <p:nvPr/>
        </p:nvSpPr>
        <p:spPr>
          <a:xfrm>
            <a:off x="7641524" y="3013742"/>
            <a:ext cx="1433330" cy="1142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A6A4E5-7F18-9C4F-BD6D-64ABA256B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11" y="9957127"/>
            <a:ext cx="1086686" cy="463954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ED9FCE88-83CF-F242-80C8-EED7F061298C}"/>
              </a:ext>
            </a:extLst>
          </p:cNvPr>
          <p:cNvGrpSpPr/>
          <p:nvPr/>
        </p:nvGrpSpPr>
        <p:grpSpPr>
          <a:xfrm>
            <a:off x="2032558" y="10035307"/>
            <a:ext cx="3557063" cy="385774"/>
            <a:chOff x="3792353" y="10321429"/>
            <a:chExt cx="3557063" cy="38577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9274043-6C36-374A-BD9F-3E63D039CB4F}"/>
                </a:ext>
              </a:extLst>
            </p:cNvPr>
            <p:cNvSpPr/>
            <p:nvPr/>
          </p:nvSpPr>
          <p:spPr>
            <a:xfrm>
              <a:off x="3792353" y="10321429"/>
              <a:ext cx="3557063" cy="385774"/>
            </a:xfrm>
            <a:prstGeom prst="rect">
              <a:avLst/>
            </a:prstGeom>
            <a:solidFill>
              <a:srgbClr val="009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4" name="Picture 5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837B6DE-52BC-A14A-B800-15D2F8E390EE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3960" y="10432342"/>
              <a:ext cx="183600" cy="183600"/>
            </a:xfrm>
            <a:prstGeom prst="rect">
              <a:avLst/>
            </a:prstGeom>
          </p:spPr>
        </p:pic>
        <p:pic>
          <p:nvPicPr>
            <p:cNvPr id="61" name="Picture 60" descr="A close up of a logo&#10;&#10;Description automatically generated">
              <a:extLst>
                <a:ext uri="{FF2B5EF4-FFF2-40B4-BE49-F238E27FC236}">
                  <a16:creationId xmlns:a16="http://schemas.microsoft.com/office/drawing/2014/main" id="{76B0970E-26F6-6F42-B8EA-FDBD56C9DF68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7435" y="10432342"/>
              <a:ext cx="183600" cy="183600"/>
            </a:xfrm>
            <a:prstGeom prst="rect">
              <a:avLst/>
            </a:prstGeom>
          </p:spPr>
        </p:pic>
        <p:pic>
          <p:nvPicPr>
            <p:cNvPr id="62" name="Picture 6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C04FB40-2AD8-C242-98F3-5332E2312FDE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7896" y="10432342"/>
              <a:ext cx="183600" cy="18360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A1918E6-2AB2-CD43-98EF-4E7850F0B9B9}"/>
                </a:ext>
              </a:extLst>
            </p:cNvPr>
            <p:cNvSpPr txBox="1"/>
            <p:nvPr/>
          </p:nvSpPr>
          <p:spPr>
            <a:xfrm>
              <a:off x="4142591" y="10417222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278A288-391D-B14D-B9F6-E80E1D7CE9E1}"/>
                </a:ext>
              </a:extLst>
            </p:cNvPr>
            <p:cNvSpPr txBox="1"/>
            <p:nvPr/>
          </p:nvSpPr>
          <p:spPr>
            <a:xfrm>
              <a:off x="5313052" y="10416136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24261DC-39F9-AB48-8EEA-001ECA81B00D}"/>
                </a:ext>
              </a:extLst>
            </p:cNvPr>
            <p:cNvSpPr txBox="1"/>
            <p:nvPr/>
          </p:nvSpPr>
          <p:spPr>
            <a:xfrm>
              <a:off x="6484589" y="10410218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</p:grpSp>
      <p:pic>
        <p:nvPicPr>
          <p:cNvPr id="73" name="Picture 72" descr="A close up of a logo&#10;&#10;Description automatically generated">
            <a:extLst>
              <a:ext uri="{FF2B5EF4-FFF2-40B4-BE49-F238E27FC236}">
                <a16:creationId xmlns:a16="http://schemas.microsoft.com/office/drawing/2014/main" id="{240CEC00-0BF4-B14D-9C6A-B9B80D7AF7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605" y="9691764"/>
            <a:ext cx="723600" cy="723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1253D32-E316-D648-989D-D02CB0EA5D76}"/>
              </a:ext>
            </a:extLst>
          </p:cNvPr>
          <p:cNvPicPr/>
          <p:nvPr/>
        </p:nvPicPr>
        <p:blipFill>
          <a:blip r:embed="rId9"/>
          <a:srcRect/>
          <a:stretch/>
        </p:blipFill>
        <p:spPr>
          <a:xfrm>
            <a:off x="294557" y="8511704"/>
            <a:ext cx="1173196" cy="124489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12C4860-F15E-AD40-8AC2-723E11B5C529}"/>
              </a:ext>
            </a:extLst>
          </p:cNvPr>
          <p:cNvSpPr/>
          <p:nvPr/>
        </p:nvSpPr>
        <p:spPr>
          <a:xfrm>
            <a:off x="277169" y="-10716"/>
            <a:ext cx="2137616" cy="1400383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ndoor, table, small, toy&#10;&#10;Description automatically generated">
            <a:extLst>
              <a:ext uri="{FF2B5EF4-FFF2-40B4-BE49-F238E27FC236}">
                <a16:creationId xmlns:a16="http://schemas.microsoft.com/office/drawing/2014/main" id="{7E1A42FE-CA3F-C541-A3E7-1A112A06ACF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291"/>
          <a:stretch/>
        </p:blipFill>
        <p:spPr>
          <a:xfrm>
            <a:off x="325194" y="3047396"/>
            <a:ext cx="6794500" cy="29968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69F72D-20E2-0B4E-94D5-6E190743ECB9}"/>
              </a:ext>
            </a:extLst>
          </p:cNvPr>
          <p:cNvSpPr txBox="1"/>
          <p:nvPr/>
        </p:nvSpPr>
        <p:spPr>
          <a:xfrm>
            <a:off x="325194" y="125578"/>
            <a:ext cx="2268352" cy="115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Новият</a:t>
            </a:r>
            <a:r>
              <a:rPr lang="en-US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bg-BG" sz="226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коронавирус</a:t>
            </a:r>
            <a:endParaRPr lang="en-US" sz="226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COVID-19</a:t>
            </a:r>
            <a:endParaRPr lang="en-PH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9148103-D02B-CB41-967D-8157D16053FD}"/>
              </a:ext>
            </a:extLst>
          </p:cNvPr>
          <p:cNvCxnSpPr>
            <a:cxnSpLocks/>
          </p:cNvCxnSpPr>
          <p:nvPr/>
        </p:nvCxnSpPr>
        <p:spPr>
          <a:xfrm flipH="1">
            <a:off x="4314312" y="2616544"/>
            <a:ext cx="467577" cy="992427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B3BDDC2-66D3-7D45-9148-EA6257D21720}"/>
              </a:ext>
            </a:extLst>
          </p:cNvPr>
          <p:cNvSpPr txBox="1"/>
          <p:nvPr/>
        </p:nvSpPr>
        <p:spPr>
          <a:xfrm>
            <a:off x="1103013" y="3300604"/>
            <a:ext cx="1859089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g-BG" sz="2300" b="1" dirty="0" err="1">
                <a:ln/>
                <a:solidFill>
                  <a:schemeClr val="accent3"/>
                </a:solidFill>
              </a:rPr>
              <a:t>Т</a:t>
            </a:r>
            <a:r>
              <a:rPr lang="en-US" sz="2300" b="1" dirty="0">
                <a:ln/>
                <a:solidFill>
                  <a:schemeClr val="accent3"/>
                </a:solidFill>
              </a:rPr>
              <a:t> </a:t>
            </a:r>
            <a:r>
              <a:rPr lang="bg-BG" sz="2300" b="1" dirty="0" err="1">
                <a:ln/>
                <a:solidFill>
                  <a:schemeClr val="accent3"/>
                </a:solidFill>
              </a:rPr>
              <a:t>Р</a:t>
            </a:r>
            <a:r>
              <a:rPr lang="en-US" sz="2300" b="1" dirty="0">
                <a:ln/>
                <a:solidFill>
                  <a:schemeClr val="accent3"/>
                </a:solidFill>
              </a:rPr>
              <a:t> </a:t>
            </a:r>
            <a:r>
              <a:rPr lang="bg-BG" sz="2300" b="1" dirty="0">
                <a:ln/>
                <a:solidFill>
                  <a:schemeClr val="accent3"/>
                </a:solidFill>
              </a:rPr>
              <a:t>И</a:t>
            </a:r>
            <a:r>
              <a:rPr lang="en-US" sz="2300" b="1" dirty="0">
                <a:ln/>
                <a:solidFill>
                  <a:schemeClr val="accent3"/>
                </a:solidFill>
              </a:rPr>
              <a:t> </a:t>
            </a:r>
            <a:r>
              <a:rPr lang="bg-BG" sz="2300" b="1" dirty="0">
                <a:ln/>
                <a:solidFill>
                  <a:schemeClr val="accent3"/>
                </a:solidFill>
              </a:rPr>
              <a:t>А</a:t>
            </a:r>
            <a:r>
              <a:rPr lang="en-US" sz="2300" b="1" dirty="0">
                <a:ln/>
                <a:solidFill>
                  <a:schemeClr val="accent3"/>
                </a:solidFill>
              </a:rPr>
              <a:t> </a:t>
            </a:r>
            <a:r>
              <a:rPr lang="bg-BG" sz="2300" b="1" dirty="0" err="1">
                <a:ln/>
                <a:solidFill>
                  <a:schemeClr val="accent3"/>
                </a:solidFill>
              </a:rPr>
              <a:t>Ж</a:t>
            </a:r>
            <a:endParaRPr lang="en-BG" sz="23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42511-D648-F84B-82E2-FCD32EE12002}"/>
              </a:ext>
            </a:extLst>
          </p:cNvPr>
          <p:cNvSpPr txBox="1"/>
          <p:nvPr/>
        </p:nvSpPr>
        <p:spPr>
          <a:xfrm>
            <a:off x="4731701" y="3956617"/>
            <a:ext cx="5662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700" dirty="0" err="1"/>
              <a:t>м</a:t>
            </a:r>
            <a:endParaRPr lang="en-BG" sz="7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0C2142-29B2-F64D-92F5-247A3C552969}"/>
              </a:ext>
            </a:extLst>
          </p:cNvPr>
          <p:cNvSpPr txBox="1"/>
          <p:nvPr/>
        </p:nvSpPr>
        <p:spPr>
          <a:xfrm>
            <a:off x="1537780" y="4643968"/>
            <a:ext cx="5662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700" dirty="0" err="1"/>
              <a:t>м</a:t>
            </a:r>
            <a:endParaRPr lang="en-BG" sz="7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3C6E88C-F7A6-024F-9CEE-587C5523BAFB}"/>
              </a:ext>
            </a:extLst>
          </p:cNvPr>
          <p:cNvSpPr txBox="1"/>
          <p:nvPr/>
        </p:nvSpPr>
        <p:spPr>
          <a:xfrm>
            <a:off x="6099342" y="5243315"/>
            <a:ext cx="5662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700" dirty="0" err="1"/>
              <a:t>м</a:t>
            </a:r>
            <a:endParaRPr lang="en-BG" sz="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890CB-B949-F140-802F-5D6BBD77183E}"/>
              </a:ext>
            </a:extLst>
          </p:cNvPr>
          <p:cNvSpPr txBox="1"/>
          <p:nvPr/>
        </p:nvSpPr>
        <p:spPr>
          <a:xfrm>
            <a:off x="5953736" y="3000917"/>
            <a:ext cx="1214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Подгответе добре обоснована чакалня за заподозрени случаи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2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B99754-033D-5849-8B37-A6FFAE0B76A5}"/>
              </a:ext>
            </a:extLst>
          </p:cNvPr>
          <p:cNvSpPr/>
          <p:nvPr/>
        </p:nvSpPr>
        <p:spPr>
          <a:xfrm>
            <a:off x="-9345" y="-10716"/>
            <a:ext cx="7559675" cy="10691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D978DA-173F-8940-8BAB-43EB361180B7}"/>
              </a:ext>
            </a:extLst>
          </p:cNvPr>
          <p:cNvSpPr/>
          <p:nvPr/>
        </p:nvSpPr>
        <p:spPr>
          <a:xfrm>
            <a:off x="0" y="699265"/>
            <a:ext cx="7559673" cy="671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DF169-EF2D-A249-AE80-124EB2B1305D}"/>
              </a:ext>
            </a:extLst>
          </p:cNvPr>
          <p:cNvSpPr txBox="1"/>
          <p:nvPr/>
        </p:nvSpPr>
        <p:spPr>
          <a:xfrm>
            <a:off x="2382797" y="693586"/>
            <a:ext cx="5444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96C7"/>
                </a:solidFill>
                <a:latin typeface="Century Gothic" panose="020B0502020202020204" pitchFamily="34" charset="0"/>
              </a:defRPr>
            </a:lvl1pPr>
          </a:lstStyle>
          <a:p>
            <a:pPr fontAlgn="base"/>
            <a:r>
              <a:rPr lang="bg-BG" sz="1500" i="1" dirty="0"/>
              <a:t>Работа с пациенти със </a:t>
            </a:r>
            <a:r>
              <a:rPr lang="bg-BG" sz="1500" i="1" dirty="0" err="1"/>
              <a:t>заподорзян</a:t>
            </a:r>
            <a:r>
              <a:rPr lang="bg-BG" sz="1500" i="1" dirty="0"/>
              <a:t> или потвърден </a:t>
            </a:r>
            <a:r>
              <a:rPr lang="en-CA" sz="1500" i="1" dirty="0"/>
              <a:t>COVID-19 </a:t>
            </a:r>
            <a:r>
              <a:rPr lang="bg-BG" sz="1500" i="1" dirty="0"/>
              <a:t>във Вашето здравно заведение</a:t>
            </a:r>
            <a:endParaRPr lang="en-CA" sz="1500" b="0" i="1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87D714-0CF4-304B-8B7C-664FFB272D0C}"/>
              </a:ext>
            </a:extLst>
          </p:cNvPr>
          <p:cNvSpPr/>
          <p:nvPr/>
        </p:nvSpPr>
        <p:spPr>
          <a:xfrm>
            <a:off x="277169" y="-10716"/>
            <a:ext cx="2137616" cy="1400383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C2EC1-9536-354C-AB84-1AA0F582C787}"/>
              </a:ext>
            </a:extLst>
          </p:cNvPr>
          <p:cNvSpPr txBox="1"/>
          <p:nvPr/>
        </p:nvSpPr>
        <p:spPr>
          <a:xfrm>
            <a:off x="286727" y="113360"/>
            <a:ext cx="2164051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Новият</a:t>
            </a:r>
            <a:r>
              <a:rPr lang="en-US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bg-BG" sz="226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коронавирус</a:t>
            </a:r>
            <a:endParaRPr lang="en-US" sz="226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COVID-19</a:t>
            </a:r>
            <a:endParaRPr lang="en-PH" sz="226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8D0A70-76F2-564E-94DA-DD021292CA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5140" y="9967308"/>
            <a:ext cx="1086096" cy="46395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567EBEB-E144-E948-A4AF-17F59CDC8EF5}"/>
              </a:ext>
            </a:extLst>
          </p:cNvPr>
          <p:cNvSpPr txBox="1"/>
          <p:nvPr/>
        </p:nvSpPr>
        <p:spPr>
          <a:xfrm>
            <a:off x="2986103" y="5491290"/>
            <a:ext cx="399176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200" dirty="0"/>
              <a:t>Ограничете движението на пациенти в рамките на отделението, за да намалите потенциалната инфекция в цялото здравно заведение </a:t>
            </a:r>
          </a:p>
          <a:p>
            <a:pPr marL="171450" indent="-1714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200" dirty="0"/>
              <a:t>Ако пациентът трябва да бъде преместен, планирайте хода напред: целият персонал и посетителите, които влизат в пряк контакт с пациента, трябва да носят лични предпазни средства </a:t>
            </a:r>
          </a:p>
          <a:p>
            <a:pPr marL="171450" indent="-1714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200" dirty="0"/>
              <a:t>Провеждайте редовно почистване и дезинфекция на заобикалящата среда </a:t>
            </a:r>
          </a:p>
          <a:p>
            <a:pPr marL="171450" indent="-1714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200" dirty="0"/>
              <a:t>Поддържайте добра вентилация - по възможност отворете врати и прозорци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04487F-66AB-554D-8B3D-BC87A1EA86D2}"/>
              </a:ext>
            </a:extLst>
          </p:cNvPr>
          <p:cNvSpPr/>
          <p:nvPr/>
        </p:nvSpPr>
        <p:spPr>
          <a:xfrm>
            <a:off x="270095" y="1548073"/>
            <a:ext cx="6786271" cy="1258976"/>
          </a:xfrm>
          <a:prstGeom prst="rect">
            <a:avLst/>
          </a:prstGeom>
          <a:solidFill>
            <a:srgbClr val="00B4D7"/>
          </a:solidFill>
        </p:spPr>
        <p:txBody>
          <a:bodyPr wrap="square" lIns="180000" tIns="90000" rIns="180000" bIns="90000">
            <a:spAutoFit/>
          </a:bodyPr>
          <a:lstStyle/>
          <a:p>
            <a:r>
              <a:rPr lang="bg-BG" sz="1400" b="1" dirty="0"/>
              <a:t>Персоналът трябва да носи подходящи лични предпазни средства, когато преглежда пациентите в зоната за </a:t>
            </a:r>
            <a:r>
              <a:rPr lang="bg-BG" sz="1400" b="1" dirty="0" err="1"/>
              <a:t>триаж</a:t>
            </a:r>
            <a:r>
              <a:rPr lang="bg-BG" sz="1400" b="1" dirty="0"/>
              <a:t>. Трябва да предоставите медицински маски на всички пациенти, които имат грипоподобни симптоми или съобщават за възможна инфекция с </a:t>
            </a:r>
            <a:r>
              <a:rPr lang="en-GB" sz="1400" b="1" dirty="0"/>
              <a:t>COVID-19. </a:t>
            </a:r>
            <a:r>
              <a:rPr lang="bg-BG" sz="1400" b="1" dirty="0"/>
              <a:t>Напомнете на всички пациенти да практикуват добра хигиена на дихателните пътища и ръцете.</a:t>
            </a:r>
            <a:r>
              <a:rPr lang="bg-BG" sz="1400" dirty="0"/>
              <a:t> 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0BC9C49-0CFB-7247-BA7C-46F1FD7384B8}"/>
              </a:ext>
            </a:extLst>
          </p:cNvPr>
          <p:cNvGrpSpPr/>
          <p:nvPr/>
        </p:nvGrpSpPr>
        <p:grpSpPr>
          <a:xfrm>
            <a:off x="2032558" y="10035307"/>
            <a:ext cx="3557063" cy="385774"/>
            <a:chOff x="3792353" y="10321429"/>
            <a:chExt cx="3557063" cy="38577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D663D51-2AE6-3145-8B41-8C8F312BCAAC}"/>
                </a:ext>
              </a:extLst>
            </p:cNvPr>
            <p:cNvSpPr/>
            <p:nvPr/>
          </p:nvSpPr>
          <p:spPr>
            <a:xfrm>
              <a:off x="3792353" y="10321429"/>
              <a:ext cx="3557063" cy="385774"/>
            </a:xfrm>
            <a:prstGeom prst="rect">
              <a:avLst/>
            </a:prstGeom>
            <a:solidFill>
              <a:srgbClr val="009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5" name="Picture 4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A66428D-8630-0D4E-BEE7-66CB29732F77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3960" y="10432342"/>
              <a:ext cx="183600" cy="183600"/>
            </a:xfrm>
            <a:prstGeom prst="rect">
              <a:avLst/>
            </a:prstGeom>
          </p:spPr>
        </p:pic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3DC8367C-BDE4-0A48-8975-6A6E91AA14BD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7435" y="10432342"/>
              <a:ext cx="183600" cy="183600"/>
            </a:xfrm>
            <a:prstGeom prst="rect">
              <a:avLst/>
            </a:prstGeom>
          </p:spPr>
        </p:pic>
        <p:pic>
          <p:nvPicPr>
            <p:cNvPr id="47" name="Picture 4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CC86E9F-D12B-A944-A4DC-07022AC6B849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7896" y="10432342"/>
              <a:ext cx="183600" cy="1836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EE59EC8-86A6-4E4C-B2C5-B32AD8E70139}"/>
                </a:ext>
              </a:extLst>
            </p:cNvPr>
            <p:cNvSpPr txBox="1"/>
            <p:nvPr/>
          </p:nvSpPr>
          <p:spPr>
            <a:xfrm>
              <a:off x="4142591" y="10417222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72A9623-AB90-F043-90ED-E0BB3EB5CBCC}"/>
                </a:ext>
              </a:extLst>
            </p:cNvPr>
            <p:cNvSpPr txBox="1"/>
            <p:nvPr/>
          </p:nvSpPr>
          <p:spPr>
            <a:xfrm>
              <a:off x="5313052" y="10416136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E61B131-52B3-0D47-92C0-5FB35B813F0C}"/>
                </a:ext>
              </a:extLst>
            </p:cNvPr>
            <p:cNvSpPr txBox="1"/>
            <p:nvPr/>
          </p:nvSpPr>
          <p:spPr>
            <a:xfrm>
              <a:off x="6484589" y="10410218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</p:grpSp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6B9DDFC7-1A8D-E74E-9D8C-CFBC9700B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2605" y="9691764"/>
            <a:ext cx="723600" cy="7236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73DF9BD-CC19-6C45-A48F-267ECAD885D9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0"/>
          <a:stretch/>
        </p:blipFill>
        <p:spPr>
          <a:xfrm>
            <a:off x="5429960" y="9921046"/>
            <a:ext cx="879610" cy="50003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851B046-7ECC-5742-9FBD-7F524851BAA8}"/>
              </a:ext>
            </a:extLst>
          </p:cNvPr>
          <p:cNvSpPr txBox="1"/>
          <p:nvPr/>
        </p:nvSpPr>
        <p:spPr>
          <a:xfrm>
            <a:off x="2411141" y="340156"/>
            <a:ext cx="509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>
                <a:solidFill>
                  <a:srgbClr val="0096C7"/>
                </a:solidFill>
                <a:latin typeface="Century Gothic" panose="020B0502020202020204" pitchFamily="34" charset="0"/>
              </a:rPr>
              <a:t>ЗА</a:t>
            </a:r>
            <a:r>
              <a:rPr lang="en-US" sz="1600" b="1" dirty="0">
                <a:solidFill>
                  <a:srgbClr val="0096C7"/>
                </a:solidFill>
                <a:latin typeface="Century Gothic" panose="020B0502020202020204" pitchFamily="34" charset="0"/>
              </a:rPr>
              <a:t>: </a:t>
            </a:r>
            <a:r>
              <a:rPr lang="bg-BG" sz="1600" b="1" dirty="0">
                <a:solidFill>
                  <a:srgbClr val="0096C7"/>
                </a:solidFill>
                <a:latin typeface="Century Gothic" panose="020B0502020202020204" pitchFamily="34" charset="0"/>
              </a:rPr>
              <a:t>РЪКОВОДСТВОТО НА ЗДРАВНИ ЗАВЕДЕНИЯ</a:t>
            </a:r>
            <a:endParaRPr lang="en-PH" sz="1600" dirty="0">
              <a:solidFill>
                <a:srgbClr val="0096C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D7FC383-9035-404A-9E82-AB5A12E934A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75438" y="5422464"/>
            <a:ext cx="2706089" cy="19033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F634738-FCAC-8B45-BEA8-ADF2B8F0EF8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70095" y="7651190"/>
            <a:ext cx="2706089" cy="18985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2CF8511-1FB8-CF49-A3FD-4A953A7B3FB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75439" y="3038348"/>
            <a:ext cx="2706089" cy="190339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529D3A-7359-AE49-9B5B-5686BA4EA685}"/>
              </a:ext>
            </a:extLst>
          </p:cNvPr>
          <p:cNvSpPr txBox="1"/>
          <p:nvPr/>
        </p:nvSpPr>
        <p:spPr>
          <a:xfrm>
            <a:off x="270095" y="2858533"/>
            <a:ext cx="3276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>
                <a:latin typeface="Century Gothic" panose="020B0502020202020204" pitchFamily="34" charset="0"/>
              </a:rPr>
              <a:t>Управление на пространството</a:t>
            </a:r>
            <a:endParaRPr lang="en-PH" sz="1200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C320C6-FC75-0241-AF29-A1A21555C8EE}"/>
              </a:ext>
            </a:extLst>
          </p:cNvPr>
          <p:cNvSpPr txBox="1"/>
          <p:nvPr/>
        </p:nvSpPr>
        <p:spPr>
          <a:xfrm>
            <a:off x="186733" y="5267852"/>
            <a:ext cx="3033155" cy="2662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g-BG" sz="1130" b="1" dirty="0">
                <a:latin typeface="Century Gothic"/>
              </a:rPr>
              <a:t>Управление на заобикалящата среда</a:t>
            </a:r>
            <a:endParaRPr lang="en-PH" sz="1130" dirty="0"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3B9846-9E2D-1B49-A559-5DFDFA520CFC}"/>
              </a:ext>
            </a:extLst>
          </p:cNvPr>
          <p:cNvSpPr txBox="1"/>
          <p:nvPr/>
        </p:nvSpPr>
        <p:spPr>
          <a:xfrm>
            <a:off x="186733" y="7522599"/>
            <a:ext cx="3089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>
                <a:latin typeface="Century Gothic" panose="020B0502020202020204" pitchFamily="34" charset="0"/>
              </a:rPr>
              <a:t>Управление на посетителите</a:t>
            </a:r>
            <a:endParaRPr lang="en-PH" sz="1200" dirty="0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03C44-171F-1844-BEE0-75BC7EF146D4}"/>
              </a:ext>
            </a:extLst>
          </p:cNvPr>
          <p:cNvSpPr txBox="1"/>
          <p:nvPr/>
        </p:nvSpPr>
        <p:spPr>
          <a:xfrm>
            <a:off x="2976184" y="3026133"/>
            <a:ext cx="442618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200" dirty="0"/>
              <a:t>Незабавно изолирайте заподозрените и потвърдени случаи</a:t>
            </a:r>
          </a:p>
          <a:p>
            <a:pPr marL="180975" indent="-18097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200" dirty="0"/>
              <a:t>За да намалите стреса и безпокойството, обяснете на пациентите какво правите и защо го правите</a:t>
            </a:r>
          </a:p>
          <a:p>
            <a:pPr marL="180975" indent="-18097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200" dirty="0"/>
              <a:t>Ако е възможно, настанете пациентите в единични стаи</a:t>
            </a:r>
          </a:p>
          <a:p>
            <a:pPr marL="180975" indent="-18097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200" dirty="0"/>
              <a:t>Заподозрените и потвърдени случаи трябва да се държат отделно</a:t>
            </a:r>
          </a:p>
          <a:p>
            <a:pPr marL="180975" indent="-18097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200" dirty="0"/>
              <a:t>Поддържайте най-малко 1 метър разстояние между всички пациенти</a:t>
            </a:r>
          </a:p>
          <a:p>
            <a:pPr marL="180975" indent="-18097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200" dirty="0"/>
              <a:t>Не поставяйте повече от един пациент в едно болнично легло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304C94-3F47-DD4A-B173-99386F20DC5C}"/>
              </a:ext>
            </a:extLst>
          </p:cNvPr>
          <p:cNvSpPr txBox="1"/>
          <p:nvPr/>
        </p:nvSpPr>
        <p:spPr>
          <a:xfrm>
            <a:off x="2986103" y="8070796"/>
            <a:ext cx="39917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180975" indent="-18097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200" dirty="0"/>
              <a:t>Ограничете броя на посетителите на пациентите</a:t>
            </a:r>
          </a:p>
          <a:p>
            <a:pPr marL="180975" indent="-18097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200" dirty="0"/>
              <a:t>Всички посетители трябва да носят необходимите лични предпазни средства и посещенията им трябва да бъдат записвани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3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11B782-CDD2-CD44-8CC0-F13EEB429A75}"/>
              </a:ext>
            </a:extLst>
          </p:cNvPr>
          <p:cNvSpPr/>
          <p:nvPr/>
        </p:nvSpPr>
        <p:spPr>
          <a:xfrm>
            <a:off x="0" y="6675"/>
            <a:ext cx="7559675" cy="10691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43A5378-0A9F-C24F-A653-63B1E267C0DD}"/>
              </a:ext>
            </a:extLst>
          </p:cNvPr>
          <p:cNvSpPr/>
          <p:nvPr/>
        </p:nvSpPr>
        <p:spPr>
          <a:xfrm>
            <a:off x="898679" y="6095824"/>
            <a:ext cx="5604593" cy="760563"/>
          </a:xfrm>
          <a:prstGeom prst="roundRect">
            <a:avLst/>
          </a:prstGeom>
          <a:solidFill>
            <a:srgbClr val="FD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3D6D36E-3579-3545-9A98-9C860CD584DF}"/>
              </a:ext>
            </a:extLst>
          </p:cNvPr>
          <p:cNvSpPr/>
          <p:nvPr/>
        </p:nvSpPr>
        <p:spPr>
          <a:xfrm>
            <a:off x="-163" y="8345817"/>
            <a:ext cx="7560000" cy="2345235"/>
          </a:xfrm>
          <a:prstGeom prst="rect">
            <a:avLst/>
          </a:prstGeom>
          <a:solidFill>
            <a:srgbClr val="FD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B928037-9F2E-E749-B455-06D51209957F}"/>
              </a:ext>
            </a:extLst>
          </p:cNvPr>
          <p:cNvSpPr/>
          <p:nvPr/>
        </p:nvSpPr>
        <p:spPr>
          <a:xfrm>
            <a:off x="233140" y="2664777"/>
            <a:ext cx="1459933" cy="1459933"/>
          </a:xfrm>
          <a:prstGeom prst="ellipse">
            <a:avLst/>
          </a:prstGeom>
          <a:solidFill>
            <a:srgbClr val="F29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9A9C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C227B4E-283F-B246-8491-7A6B312039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04605" y="6988152"/>
            <a:ext cx="1178191" cy="1178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B5920E-15B0-914B-A63B-EC954849846E}"/>
              </a:ext>
            </a:extLst>
          </p:cNvPr>
          <p:cNvSpPr txBox="1"/>
          <p:nvPr/>
        </p:nvSpPr>
        <p:spPr>
          <a:xfrm>
            <a:off x="2324850" y="1574563"/>
            <a:ext cx="436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>
                <a:latin typeface="Century Gothic" panose="020B0502020202020204" pitchFamily="34" charset="0"/>
              </a:rPr>
              <a:t>Следвайте указанията на ръководството на Вашето здравно заведение и говорете с колегите си относно договорените</a:t>
            </a:r>
            <a:r>
              <a:rPr lang="bg-BG" sz="1200" dirty="0"/>
              <a:t> </a:t>
            </a:r>
            <a:r>
              <a:rPr lang="bg-BG" sz="1200" dirty="0">
                <a:latin typeface="Century Gothic" panose="020B0502020202020204" pitchFamily="34" charset="0"/>
              </a:rPr>
              <a:t>процедури за безопасност по време на COVID-19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C3BD0E-A626-2B49-9CFC-A17D04556F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2777" y="4605449"/>
            <a:ext cx="1583454" cy="117717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50EC4A4-4109-244E-9B8D-4FE01DE34035}"/>
              </a:ext>
            </a:extLst>
          </p:cNvPr>
          <p:cNvSpPr/>
          <p:nvPr/>
        </p:nvSpPr>
        <p:spPr>
          <a:xfrm>
            <a:off x="1655663" y="2541752"/>
            <a:ext cx="2810822" cy="21236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bg-BG" sz="1200" dirty="0">
                <a:latin typeface="Century Gothic"/>
              </a:rPr>
              <a:t>Когато влизате в стая със заподозрян или потвърден пациент с </a:t>
            </a:r>
            <a:r>
              <a:rPr lang="en-US" sz="1200" dirty="0">
                <a:latin typeface="Century Gothic"/>
              </a:rPr>
              <a:t>COVID-19, </a:t>
            </a:r>
            <a:r>
              <a:rPr lang="bg-BG" sz="1200" dirty="0">
                <a:latin typeface="Century Gothic"/>
              </a:rPr>
              <a:t>облечете: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g-BG" sz="1200" dirty="0">
                <a:latin typeface="Century Gothic"/>
              </a:rPr>
              <a:t>ръкавици за еднократна употреба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g-BG" sz="1200" dirty="0">
                <a:latin typeface="Century Gothic"/>
              </a:rPr>
              <a:t>чиста еднократна манта с дълъг ръкав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g-BG" sz="1200" dirty="0">
                <a:latin typeface="Century Gothic"/>
              </a:rPr>
              <a:t>медицинска маска, която покрива устата и носа Ви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g-BG" sz="1200" dirty="0">
                <a:latin typeface="Century Gothic"/>
              </a:rPr>
              <a:t>защита за очите -например очила</a:t>
            </a:r>
            <a:endParaRPr lang="en-PH" sz="1200" dirty="0">
              <a:latin typeface="Century Gothic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53B34E-CE2C-CA44-8E76-A25CA33885EA}"/>
              </a:ext>
            </a:extLst>
          </p:cNvPr>
          <p:cNvSpPr/>
          <p:nvPr/>
        </p:nvSpPr>
        <p:spPr>
          <a:xfrm>
            <a:off x="1787880" y="4588793"/>
            <a:ext cx="2418387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br>
              <a:rPr lang="bg-BG" sz="1200" dirty="0">
                <a:latin typeface="Century Gothic"/>
              </a:rPr>
            </a:br>
            <a:r>
              <a:rPr lang="bg-BG" sz="1200" dirty="0">
                <a:latin typeface="Century Gothic"/>
              </a:rPr>
              <a:t>Ако извършвате </a:t>
            </a:r>
            <a:r>
              <a:rPr lang="bg-BG" sz="1200" dirty="0" err="1">
                <a:latin typeface="Century Gothic"/>
              </a:rPr>
              <a:t>аерозолно</a:t>
            </a:r>
            <a:r>
              <a:rPr lang="bg-BG" sz="1200" dirty="0">
                <a:latin typeface="Century Gothic"/>
              </a:rPr>
              <a:t>-генерираща процедура, като </a:t>
            </a:r>
            <a:r>
              <a:rPr lang="bg-BG" sz="1200" dirty="0" err="1">
                <a:latin typeface="Century Gothic"/>
              </a:rPr>
              <a:t>интубация</a:t>
            </a:r>
            <a:r>
              <a:rPr lang="bg-BG" sz="1200" dirty="0">
                <a:latin typeface="Century Gothic"/>
              </a:rPr>
              <a:t>, използвайте респиратор за частици като </a:t>
            </a:r>
            <a:r>
              <a:rPr lang="en-US" sz="1200" dirty="0">
                <a:latin typeface="Century Gothic"/>
              </a:rPr>
              <a:t>N95 - </a:t>
            </a:r>
            <a:r>
              <a:rPr lang="bg-BG" sz="1200" b="1" dirty="0">
                <a:latin typeface="Century Gothic"/>
              </a:rPr>
              <a:t>проверете на уплътнението!</a:t>
            </a:r>
            <a:endParaRPr lang="en-US" sz="1200" b="1" dirty="0">
              <a:latin typeface="Century Gothic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43A122-7DBF-5F42-9EC9-DFDE78D477BA}"/>
              </a:ext>
            </a:extLst>
          </p:cNvPr>
          <p:cNvSpPr/>
          <p:nvPr/>
        </p:nvSpPr>
        <p:spPr>
          <a:xfrm>
            <a:off x="1831053" y="6094724"/>
            <a:ext cx="450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br>
              <a:rPr lang="bg-BG" sz="1200" dirty="0">
                <a:latin typeface="Century Gothic" panose="020B0502020202020204" pitchFamily="34" charset="0"/>
              </a:rPr>
            </a:br>
            <a:r>
              <a:rPr lang="bg-BG" sz="1200" dirty="0">
                <a:latin typeface="Century Gothic" panose="020B0502020202020204" pitchFamily="34" charset="0"/>
              </a:rPr>
              <a:t>Не докосвайте очите, носа или устата си с ръкавици или голи ръце, докато не се измиете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127673-9B04-4348-B056-2A43BD808494}"/>
              </a:ext>
            </a:extLst>
          </p:cNvPr>
          <p:cNvSpPr/>
          <p:nvPr/>
        </p:nvSpPr>
        <p:spPr>
          <a:xfrm>
            <a:off x="2397238" y="7177238"/>
            <a:ext cx="4436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latin typeface="Century Gothic" panose="020B0502020202020204" pitchFamily="34" charset="0"/>
              </a:rPr>
              <a:t>Ако започнете да кашляте, кихате или вдигнете температура, след като сте се грижили за заподозрян или потвърден случай, незабавно съобщете за заболяването си на съответния орган и следвайте съветите им</a:t>
            </a:r>
            <a:endParaRPr lang="en-PH" sz="1200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400271-3D0B-034D-95C2-24F626905A83}"/>
              </a:ext>
            </a:extLst>
          </p:cNvPr>
          <p:cNvSpPr/>
          <p:nvPr/>
        </p:nvSpPr>
        <p:spPr>
          <a:xfrm>
            <a:off x="1867892" y="8479190"/>
            <a:ext cx="56282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>
                <a:latin typeface="Century Gothic" panose="020B0502020202020204" pitchFamily="34" charset="0"/>
              </a:rPr>
              <a:t>Моите 5 стъпки за хигиена на ръцете:</a:t>
            </a:r>
          </a:p>
          <a:p>
            <a:r>
              <a:rPr lang="bg-BG" sz="1200" dirty="0">
                <a:latin typeface="Century Gothic" panose="020B0502020202020204" pitchFamily="34" charset="0"/>
              </a:rPr>
              <a:t>Използвайте разтвор за ръце на алкохолна основа или измийте ръцете със сапун и вода: </a:t>
            </a:r>
          </a:p>
          <a:p>
            <a:pPr marL="228600" indent="-228600">
              <a:buAutoNum type="arabicPeriod"/>
            </a:pPr>
            <a:r>
              <a:rPr lang="bg-BG" sz="1200" dirty="0">
                <a:latin typeface="Century Gothic" panose="020B0502020202020204" pitchFamily="34" charset="0"/>
              </a:rPr>
              <a:t>Преди да докоснете пациент </a:t>
            </a:r>
          </a:p>
          <a:p>
            <a:pPr marL="228600" indent="-228600">
              <a:buAutoNum type="arabicPeriod"/>
            </a:pPr>
            <a:r>
              <a:rPr lang="bg-BG" sz="1200" dirty="0">
                <a:latin typeface="Century Gothic" panose="020B0502020202020204" pitchFamily="34" charset="0"/>
              </a:rPr>
              <a:t>Преди да се включите в почистващи /асептични процедури </a:t>
            </a:r>
          </a:p>
          <a:p>
            <a:pPr marL="228600" indent="-228600">
              <a:buAutoNum type="arabicPeriod"/>
            </a:pPr>
            <a:r>
              <a:rPr lang="bg-BG" sz="1200" dirty="0">
                <a:latin typeface="Century Gothic" panose="020B0502020202020204" pitchFamily="34" charset="0"/>
              </a:rPr>
              <a:t>След рисково излагане на телесни течности </a:t>
            </a:r>
          </a:p>
          <a:p>
            <a:pPr marL="228600" indent="-228600">
              <a:buAutoNum type="arabicPeriod"/>
            </a:pPr>
            <a:r>
              <a:rPr lang="bg-BG" sz="1200" dirty="0">
                <a:latin typeface="Century Gothic" panose="020B0502020202020204" pitchFamily="34" charset="0"/>
              </a:rPr>
              <a:t>След докосване до пациент </a:t>
            </a:r>
          </a:p>
          <a:p>
            <a:pPr marL="228600" indent="-228600">
              <a:buAutoNum type="arabicPeriod"/>
            </a:pPr>
            <a:r>
              <a:rPr lang="bg-BG" sz="1200" dirty="0">
                <a:latin typeface="Century Gothic" panose="020B0502020202020204" pitchFamily="34" charset="0"/>
              </a:rPr>
              <a:t>След докосване на обкръжението на пациента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6770F4-29D6-E04E-B474-26E1CFC15C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1033" y="2412337"/>
            <a:ext cx="1117056" cy="178065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B5B91ED8-A6CF-2B40-A48E-3C93D9FD84EC}"/>
              </a:ext>
            </a:extLst>
          </p:cNvPr>
          <p:cNvGrpSpPr/>
          <p:nvPr/>
        </p:nvGrpSpPr>
        <p:grpSpPr>
          <a:xfrm>
            <a:off x="4481702" y="2060512"/>
            <a:ext cx="2930474" cy="2614819"/>
            <a:chOff x="4255674" y="2137544"/>
            <a:chExt cx="2930474" cy="2614819"/>
          </a:xfrm>
        </p:grpSpPr>
        <p:sp>
          <p:nvSpPr>
            <p:cNvPr id="32" name="Graphic 30" descr="Speech">
              <a:extLst>
                <a:ext uri="{FF2B5EF4-FFF2-40B4-BE49-F238E27FC236}">
                  <a16:creationId xmlns:a16="http://schemas.microsoft.com/office/drawing/2014/main" id="{FC58F337-1490-3C42-907C-B6CCAD62AEB8}"/>
                </a:ext>
              </a:extLst>
            </p:cNvPr>
            <p:cNvSpPr/>
            <p:nvPr/>
          </p:nvSpPr>
          <p:spPr>
            <a:xfrm>
              <a:off x="4255674" y="2573853"/>
              <a:ext cx="2930474" cy="2162426"/>
            </a:xfrm>
            <a:prstGeom prst="roundRect">
              <a:avLst/>
            </a:prstGeom>
            <a:solidFill>
              <a:srgbClr val="FDBF2C"/>
            </a:solidFill>
            <a:ln w="16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7" name="Picture 26" descr="A picture containing graphics, drawing&#10;&#10;Description automatically generated">
              <a:extLst>
                <a:ext uri="{FF2B5EF4-FFF2-40B4-BE49-F238E27FC236}">
                  <a16:creationId xmlns:a16="http://schemas.microsoft.com/office/drawing/2014/main" id="{89896E5F-6DA7-6444-87D7-D81C89B30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6541" y="2137544"/>
              <a:ext cx="799536" cy="646331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60ED40-9A95-E741-9297-AEE4D76D3871}"/>
                </a:ext>
              </a:extLst>
            </p:cNvPr>
            <p:cNvSpPr/>
            <p:nvPr/>
          </p:nvSpPr>
          <p:spPr>
            <a:xfrm>
              <a:off x="4346147" y="2613316"/>
              <a:ext cx="2840001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g-BG" sz="1200" b="1" dirty="0">
                  <a:latin typeface="Century Gothic" panose="020B0502020202020204" pitchFamily="34" charset="0"/>
                </a:rPr>
                <a:t>Запомнете</a:t>
              </a:r>
            </a:p>
            <a:p>
              <a:r>
                <a:rPr lang="bg-BG" sz="1100" dirty="0">
                  <a:latin typeface="Century Gothic" panose="020B0502020202020204" pitchFamily="34" charset="0"/>
                </a:rPr>
                <a:t>Личните предпазни средства трябва да се сменят между процедури и пациенти. Ако използвате лични предпазни средства за еднократна употреба (напр. маски, ръкавици, щитове за лице), ги изхвърлете в кошчето за отпадъци с капак и измийте добре ръцете си. Всичко за еднократна употреба не може да се използва повторно или стерилизира!</a:t>
              </a:r>
              <a:endParaRPr lang="en-US" sz="11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72975D96-86E5-C24C-AC74-1F7C011E5A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47052">
            <a:off x="1668186" y="1487303"/>
            <a:ext cx="584711" cy="88419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BC4D17E-06EF-1742-BDEE-182B3E40E342}"/>
              </a:ext>
            </a:extLst>
          </p:cNvPr>
          <p:cNvSpPr/>
          <p:nvPr/>
        </p:nvSpPr>
        <p:spPr>
          <a:xfrm>
            <a:off x="3607303" y="1886170"/>
            <a:ext cx="21801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en-US" sz="1200">
              <a:latin typeface="Century Gothic" panose="020B0502020202020204" pitchFamily="34" charset="0"/>
            </a:endParaRPr>
          </a:p>
        </p:txBody>
      </p: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0857D5-C948-884E-858F-5E56BA8223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471" y="8469059"/>
            <a:ext cx="1155057" cy="128706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56B5A83-C0C8-3B43-9C8E-FD34B0295A5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2675" y="10157478"/>
            <a:ext cx="1105109" cy="47207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CBF73BA-A7D3-4B40-B049-4A1BA47DFCD3}"/>
              </a:ext>
            </a:extLst>
          </p:cNvPr>
          <p:cNvSpPr/>
          <p:nvPr/>
        </p:nvSpPr>
        <p:spPr>
          <a:xfrm>
            <a:off x="5488923" y="4938480"/>
            <a:ext cx="1923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g-BG" sz="1200" dirty="0">
                <a:latin typeface="Century Gothic" panose="020B0502020202020204" pitchFamily="34" charset="0"/>
              </a:rPr>
              <a:t>Ботуши</a:t>
            </a:r>
            <a:r>
              <a:rPr lang="en-US" sz="1200" dirty="0">
                <a:latin typeface="Century Gothic" panose="020B0502020202020204" pitchFamily="34" charset="0"/>
              </a:rPr>
              <a:t> and </a:t>
            </a:r>
            <a:r>
              <a:rPr lang="bg-BG" sz="1200" dirty="0">
                <a:latin typeface="Century Gothic" panose="020B0502020202020204" pitchFamily="34" charset="0"/>
              </a:rPr>
              <a:t>гащеризони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bg-BG" sz="1200" b="1" dirty="0">
                <a:latin typeface="Century Gothic" panose="020B0502020202020204" pitchFamily="34" charset="0"/>
              </a:rPr>
              <a:t>не са задължителни</a:t>
            </a:r>
            <a:endParaRPr lang="en-PH" sz="1200" b="1" dirty="0"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17ED34-1C94-8841-A74B-2822D173DBE2}"/>
              </a:ext>
            </a:extLst>
          </p:cNvPr>
          <p:cNvSpPr/>
          <p:nvPr/>
        </p:nvSpPr>
        <p:spPr>
          <a:xfrm>
            <a:off x="926957" y="6327556"/>
            <a:ext cx="10444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g-BG" sz="1200" b="1" dirty="0">
                <a:latin typeface="Century Gothic" panose="020B0502020202020204" pitchFamily="34" charset="0"/>
              </a:rPr>
              <a:t>Запомнете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B9B78C-76D6-EA43-B9EC-753846BCEC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6796" y="5950987"/>
            <a:ext cx="726067" cy="118463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4DE8D31-06BB-3D43-8EEE-0EAF8947B9DB}"/>
              </a:ext>
            </a:extLst>
          </p:cNvPr>
          <p:cNvSpPr txBox="1"/>
          <p:nvPr/>
        </p:nvSpPr>
        <p:spPr>
          <a:xfrm>
            <a:off x="2555931" y="345270"/>
            <a:ext cx="460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>
                <a:solidFill>
                  <a:srgbClr val="0096C7"/>
                </a:solidFill>
                <a:latin typeface="Century Gothic" panose="020B0502020202020204" pitchFamily="34" charset="0"/>
              </a:rPr>
              <a:t>ЗА: ЗДРАВНИТЕ РАБОТНИЦИ</a:t>
            </a:r>
            <a:endParaRPr lang="en-PH" sz="16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D39B7-39CE-3C4B-8DE5-043DCF28FC8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401471" y="4846698"/>
            <a:ext cx="1073010" cy="1077758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D65B1B2-FCB6-F34C-B558-F5EA543A1D12}"/>
              </a:ext>
            </a:extLst>
          </p:cNvPr>
          <p:cNvGrpSpPr/>
          <p:nvPr/>
        </p:nvGrpSpPr>
        <p:grpSpPr>
          <a:xfrm>
            <a:off x="2001305" y="10243779"/>
            <a:ext cx="3557063" cy="385774"/>
            <a:chOff x="3792353" y="10321429"/>
            <a:chExt cx="3557063" cy="38577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B324514-5C1C-7540-AF55-F65A97E7516E}"/>
                </a:ext>
              </a:extLst>
            </p:cNvPr>
            <p:cNvSpPr/>
            <p:nvPr/>
          </p:nvSpPr>
          <p:spPr>
            <a:xfrm>
              <a:off x="3792353" y="10321429"/>
              <a:ext cx="3557063" cy="385774"/>
            </a:xfrm>
            <a:prstGeom prst="rect">
              <a:avLst/>
            </a:prstGeom>
            <a:solidFill>
              <a:srgbClr val="009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3" name="Picture 6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28254F9-E28F-E640-A421-669587CFBD76}"/>
                </a:ext>
              </a:extLst>
            </p:cNvPr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63960" y="10432342"/>
              <a:ext cx="183600" cy="183600"/>
            </a:xfrm>
            <a:prstGeom prst="rect">
              <a:avLst/>
            </a:prstGeom>
          </p:spPr>
        </p:pic>
        <p:pic>
          <p:nvPicPr>
            <p:cNvPr id="64" name="Picture 63" descr="A close up of a logo&#10;&#10;Description automatically generated">
              <a:extLst>
                <a:ext uri="{FF2B5EF4-FFF2-40B4-BE49-F238E27FC236}">
                  <a16:creationId xmlns:a16="http://schemas.microsoft.com/office/drawing/2014/main" id="{9C60369F-E978-7141-8A2F-5BD670AF6587}"/>
                </a:ext>
              </a:extLst>
            </p:cNvPr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37435" y="10432342"/>
              <a:ext cx="183600" cy="183600"/>
            </a:xfrm>
            <a:prstGeom prst="rect">
              <a:avLst/>
            </a:prstGeom>
          </p:spPr>
        </p:pic>
        <p:pic>
          <p:nvPicPr>
            <p:cNvPr id="65" name="Picture 6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D514172-A827-5E4E-8C48-54387ACD378B}"/>
                </a:ext>
              </a:extLst>
            </p:cNvPr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307896" y="10432342"/>
              <a:ext cx="183600" cy="18360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CF4DDB6-53BB-9B46-91ED-6D57F7F139AA}"/>
                </a:ext>
              </a:extLst>
            </p:cNvPr>
            <p:cNvSpPr txBox="1"/>
            <p:nvPr/>
          </p:nvSpPr>
          <p:spPr>
            <a:xfrm>
              <a:off x="4142591" y="10417222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2F1B77D-D7D0-044E-9466-2D7CF3FD0762}"/>
                </a:ext>
              </a:extLst>
            </p:cNvPr>
            <p:cNvSpPr txBox="1"/>
            <p:nvPr/>
          </p:nvSpPr>
          <p:spPr>
            <a:xfrm>
              <a:off x="5313052" y="10416136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0E51DE7-CDE9-4C4D-8BAB-CFFD5516B8C7}"/>
                </a:ext>
              </a:extLst>
            </p:cNvPr>
            <p:cNvSpPr txBox="1"/>
            <p:nvPr/>
          </p:nvSpPr>
          <p:spPr>
            <a:xfrm>
              <a:off x="6484589" y="10410218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</p:grpSp>
      <p:pic>
        <p:nvPicPr>
          <p:cNvPr id="69" name="Picture 68" descr="A close up of a logo&#10;&#10;Description automatically generated">
            <a:extLst>
              <a:ext uri="{FF2B5EF4-FFF2-40B4-BE49-F238E27FC236}">
                <a16:creationId xmlns:a16="http://schemas.microsoft.com/office/drawing/2014/main" id="{65A4FCDA-6D1D-E248-B896-8ADF77F8B6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63084" y="9956686"/>
            <a:ext cx="723600" cy="7236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3D7D103-EE63-5046-86BF-5B8217EBFC8A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0"/>
          <a:stretch/>
        </p:blipFill>
        <p:spPr>
          <a:xfrm>
            <a:off x="6603742" y="9477886"/>
            <a:ext cx="842283" cy="4788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5810C702-D02D-2C48-BA60-DD7E4BF7B4D6}"/>
              </a:ext>
            </a:extLst>
          </p:cNvPr>
          <p:cNvSpPr/>
          <p:nvPr/>
        </p:nvSpPr>
        <p:spPr>
          <a:xfrm>
            <a:off x="-14442" y="717156"/>
            <a:ext cx="7574117" cy="671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5D3E363-5C78-7643-AA16-989BA5A9EAE4}"/>
              </a:ext>
            </a:extLst>
          </p:cNvPr>
          <p:cNvSpPr/>
          <p:nvPr/>
        </p:nvSpPr>
        <p:spPr>
          <a:xfrm>
            <a:off x="374191" y="-9337"/>
            <a:ext cx="2137616" cy="1400383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867F06-1CB4-F948-B417-F48962F603F5}"/>
              </a:ext>
            </a:extLst>
          </p:cNvPr>
          <p:cNvSpPr txBox="1"/>
          <p:nvPr/>
        </p:nvSpPr>
        <p:spPr>
          <a:xfrm>
            <a:off x="2537152" y="684458"/>
            <a:ext cx="503696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g-BG" sz="2000" b="1" i="1" dirty="0">
                <a:solidFill>
                  <a:srgbClr val="0096C7"/>
                </a:solidFill>
                <a:latin typeface="Century Gothic"/>
              </a:rPr>
              <a:t>Как да се защитите от </a:t>
            </a:r>
            <a:r>
              <a:rPr lang="en-US" sz="2000" b="1" i="1" dirty="0">
                <a:solidFill>
                  <a:srgbClr val="0096C7"/>
                </a:solidFill>
                <a:latin typeface="Century Gothic"/>
              </a:rPr>
              <a:t>COVID-19</a:t>
            </a:r>
            <a:r>
              <a:rPr lang="bg-BG" sz="2000" b="1" i="1" dirty="0">
                <a:solidFill>
                  <a:srgbClr val="0096C7"/>
                </a:solidFill>
                <a:latin typeface="Century Gothic"/>
              </a:rPr>
              <a:t> по време на работа</a:t>
            </a:r>
            <a:endParaRPr lang="en-PH" sz="1400" i="1" dirty="0">
              <a:latin typeface="Century 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96735C-C6AC-3E4D-AE76-C2B606984642}"/>
              </a:ext>
            </a:extLst>
          </p:cNvPr>
          <p:cNvSpPr txBox="1"/>
          <p:nvPr/>
        </p:nvSpPr>
        <p:spPr>
          <a:xfrm>
            <a:off x="375153" y="174614"/>
            <a:ext cx="2180616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Новият</a:t>
            </a:r>
            <a:r>
              <a:rPr lang="en-US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bg-BG" sz="226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коронавирус</a:t>
            </a:r>
            <a:endParaRPr lang="en-US" sz="226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COVID-19</a:t>
            </a:r>
            <a:endParaRPr lang="en-PH" sz="226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1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7D8C2FB-9EF5-3447-9AF1-18C01E0013F9}"/>
              </a:ext>
            </a:extLst>
          </p:cNvPr>
          <p:cNvSpPr/>
          <p:nvPr/>
        </p:nvSpPr>
        <p:spPr>
          <a:xfrm>
            <a:off x="-163" y="0"/>
            <a:ext cx="7560000" cy="10691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5CDEF36-FD23-2D4B-B166-AF723C865E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96292" y="9933242"/>
            <a:ext cx="1086096" cy="46395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01E03395-D3A9-E94A-9BED-91768A0252E8}"/>
              </a:ext>
            </a:extLst>
          </p:cNvPr>
          <p:cNvGrpSpPr/>
          <p:nvPr/>
        </p:nvGrpSpPr>
        <p:grpSpPr>
          <a:xfrm>
            <a:off x="1825034" y="9984406"/>
            <a:ext cx="3557063" cy="385774"/>
            <a:chOff x="3792353" y="10321429"/>
            <a:chExt cx="3557063" cy="38577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33AC0F4-77B2-2B48-AC28-D82E627F801E}"/>
                </a:ext>
              </a:extLst>
            </p:cNvPr>
            <p:cNvSpPr/>
            <p:nvPr/>
          </p:nvSpPr>
          <p:spPr>
            <a:xfrm>
              <a:off x="3792353" y="10321429"/>
              <a:ext cx="3557063" cy="385774"/>
            </a:xfrm>
            <a:prstGeom prst="rect">
              <a:avLst/>
            </a:prstGeom>
            <a:solidFill>
              <a:srgbClr val="009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2" name="Picture 4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BDDD6AF-242B-C14E-B233-60D2F1AB5702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3960" y="10432342"/>
              <a:ext cx="183600" cy="183600"/>
            </a:xfrm>
            <a:prstGeom prst="rect">
              <a:avLst/>
            </a:prstGeom>
          </p:spPr>
        </p:pic>
        <p:pic>
          <p:nvPicPr>
            <p:cNvPr id="43" name="Picture 42" descr="A close up of a logo&#10;&#10;Description automatically generated">
              <a:extLst>
                <a:ext uri="{FF2B5EF4-FFF2-40B4-BE49-F238E27FC236}">
                  <a16:creationId xmlns:a16="http://schemas.microsoft.com/office/drawing/2014/main" id="{BBCE4085-9E4F-184C-93DF-7C9EEC1AF222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7435" y="10432342"/>
              <a:ext cx="183600" cy="183600"/>
            </a:xfrm>
            <a:prstGeom prst="rect">
              <a:avLst/>
            </a:prstGeom>
          </p:spPr>
        </p:pic>
        <p:pic>
          <p:nvPicPr>
            <p:cNvPr id="44" name="Picture 4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28CFDBB-E580-AD49-B5B2-8FFAE8951D4D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07896" y="10432342"/>
              <a:ext cx="183600" cy="18360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D8A5EAF-9739-0E46-B2C9-4167E32E3940}"/>
                </a:ext>
              </a:extLst>
            </p:cNvPr>
            <p:cNvSpPr txBox="1"/>
            <p:nvPr/>
          </p:nvSpPr>
          <p:spPr>
            <a:xfrm>
              <a:off x="4142591" y="10417222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C95AFA5-2E12-8745-9D95-F29824237FD3}"/>
                </a:ext>
              </a:extLst>
            </p:cNvPr>
            <p:cNvSpPr txBox="1"/>
            <p:nvPr/>
          </p:nvSpPr>
          <p:spPr>
            <a:xfrm>
              <a:off x="5313052" y="10416136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49028B9-F7AD-294B-BDEC-5CE11A79008C}"/>
                </a:ext>
              </a:extLst>
            </p:cNvPr>
            <p:cNvSpPr txBox="1"/>
            <p:nvPr/>
          </p:nvSpPr>
          <p:spPr>
            <a:xfrm>
              <a:off x="6484589" y="10410218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8F9874E-1338-4045-A316-93F632C6554B}"/>
              </a:ext>
            </a:extLst>
          </p:cNvPr>
          <p:cNvSpPr/>
          <p:nvPr/>
        </p:nvSpPr>
        <p:spPr>
          <a:xfrm>
            <a:off x="-163" y="661053"/>
            <a:ext cx="7560000" cy="731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1D172B-E313-904C-A794-F302FF494F4B}"/>
              </a:ext>
            </a:extLst>
          </p:cNvPr>
          <p:cNvSpPr/>
          <p:nvPr/>
        </p:nvSpPr>
        <p:spPr>
          <a:xfrm>
            <a:off x="277169" y="-10716"/>
            <a:ext cx="2137616" cy="1400383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1598CB-7789-1D44-8865-F21EBA8A0E6F}"/>
              </a:ext>
            </a:extLst>
          </p:cNvPr>
          <p:cNvSpPr txBox="1"/>
          <p:nvPr/>
        </p:nvSpPr>
        <p:spPr>
          <a:xfrm>
            <a:off x="2473549" y="683625"/>
            <a:ext cx="461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96C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bg-BG" sz="2000" dirty="0"/>
              <a:t>Лична защитна екипировка според дейността</a:t>
            </a:r>
            <a:endParaRPr lang="en-PH" sz="2000" i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C25C95-12A2-7C48-99DB-B91D0C6CD957}"/>
              </a:ext>
            </a:extLst>
          </p:cNvPr>
          <p:cNvSpPr/>
          <p:nvPr/>
        </p:nvSpPr>
        <p:spPr>
          <a:xfrm>
            <a:off x="0" y="1930656"/>
            <a:ext cx="3310255" cy="2467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864794F1-CDCA-334D-94CC-A37D7EEA5974}"/>
              </a:ext>
            </a:extLst>
          </p:cNvPr>
          <p:cNvSpPr txBox="1"/>
          <p:nvPr/>
        </p:nvSpPr>
        <p:spPr>
          <a:xfrm>
            <a:off x="4354" y="2035208"/>
            <a:ext cx="3137563" cy="510909"/>
          </a:xfrm>
          <a:prstGeom prst="rect">
            <a:avLst/>
          </a:prstGeom>
          <a:solidFill>
            <a:srgbClr val="0096C7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00"/>
              </a:spcAft>
              <a:defRPr sz="15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bg-BG" sz="1300" dirty="0" err="1"/>
              <a:t>Триаж</a:t>
            </a:r>
            <a:br>
              <a:rPr lang="bg-BG" sz="1300" dirty="0"/>
            </a:br>
            <a:r>
              <a:rPr lang="en-US" sz="1300" dirty="0"/>
              <a:t>/</a:t>
            </a:r>
            <a:r>
              <a:rPr lang="bg-BG" sz="1300" dirty="0"/>
              <a:t>оценяващ персонал на входа</a:t>
            </a:r>
            <a:endParaRPr lang="en-CA" sz="13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1469E08-478F-874A-B9A1-02E8FF1D40E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3" y="1969521"/>
            <a:ext cx="703287" cy="2549311"/>
          </a:xfrm>
          <a:prstGeom prst="rect">
            <a:avLst/>
          </a:prstGeom>
        </p:spPr>
      </p:pic>
      <p:sp>
        <p:nvSpPr>
          <p:cNvPr id="35" name="Line Callout 2 (No Border) 34">
            <a:extLst>
              <a:ext uri="{FF2B5EF4-FFF2-40B4-BE49-F238E27FC236}">
                <a16:creationId xmlns:a16="http://schemas.microsoft.com/office/drawing/2014/main" id="{A0DB73C8-EEB6-E94A-ADA1-65E40038037F}"/>
              </a:ext>
            </a:extLst>
          </p:cNvPr>
          <p:cNvSpPr/>
          <p:nvPr/>
        </p:nvSpPr>
        <p:spPr>
          <a:xfrm>
            <a:off x="1640131" y="2850856"/>
            <a:ext cx="1299270" cy="78246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4900"/>
              <a:gd name="adj6" fmla="val -7768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Медицинска маска</a:t>
            </a:r>
            <a:endParaRPr lang="en-CA" sz="1600" dirty="0">
              <a:solidFill>
                <a:srgbClr val="00000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A6723D1-A10A-3C4C-91C6-59072CE89706}"/>
              </a:ext>
            </a:extLst>
          </p:cNvPr>
          <p:cNvSpPr/>
          <p:nvPr/>
        </p:nvSpPr>
        <p:spPr>
          <a:xfrm>
            <a:off x="3780155" y="1927055"/>
            <a:ext cx="3779520" cy="2467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4" name="TextBox 18">
            <a:extLst>
              <a:ext uri="{FF2B5EF4-FFF2-40B4-BE49-F238E27FC236}">
                <a16:creationId xmlns:a16="http://schemas.microsoft.com/office/drawing/2014/main" id="{946FD26F-4772-5248-A783-1F17C807000F}"/>
              </a:ext>
            </a:extLst>
          </p:cNvPr>
          <p:cNvSpPr txBox="1"/>
          <p:nvPr/>
        </p:nvSpPr>
        <p:spPr>
          <a:xfrm>
            <a:off x="3779429" y="2013738"/>
            <a:ext cx="3630293" cy="328360"/>
          </a:xfrm>
          <a:prstGeom prst="rect">
            <a:avLst/>
          </a:prstGeom>
          <a:solidFill>
            <a:srgbClr val="0096C7"/>
          </a:solidFill>
        </p:spPr>
        <p:txBody>
          <a:bodyPr wrap="square" rtlCol="0" anchor="t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bg-BG" sz="15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Вземане на респираторни проби</a:t>
            </a:r>
            <a:endParaRPr lang="en-CA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52" name="Picture 51" descr="A picture containing shirt&#10;&#10;Description generated with very high confidence">
            <a:extLst>
              <a:ext uri="{FF2B5EF4-FFF2-40B4-BE49-F238E27FC236}">
                <a16:creationId xmlns:a16="http://schemas.microsoft.com/office/drawing/2014/main" id="{96FBD6ED-4F4D-8441-8324-A2FF3E58EE1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554964" y="1952621"/>
            <a:ext cx="934134" cy="2549311"/>
          </a:xfrm>
          <a:prstGeom prst="rect">
            <a:avLst/>
          </a:prstGeom>
        </p:spPr>
      </p:pic>
      <p:sp>
        <p:nvSpPr>
          <p:cNvPr id="56" name="Line Callout 2 (No Border) 55">
            <a:extLst>
              <a:ext uri="{FF2B5EF4-FFF2-40B4-BE49-F238E27FC236}">
                <a16:creationId xmlns:a16="http://schemas.microsoft.com/office/drawing/2014/main" id="{04839FCA-5DEB-AE47-8325-E6C17AED26CC}"/>
              </a:ext>
            </a:extLst>
          </p:cNvPr>
          <p:cNvSpPr/>
          <p:nvPr/>
        </p:nvSpPr>
        <p:spPr>
          <a:xfrm>
            <a:off x="5333786" y="2390620"/>
            <a:ext cx="2165350" cy="347345"/>
          </a:xfrm>
          <a:prstGeom prst="callout2">
            <a:avLst>
              <a:gd name="adj1" fmla="val 37360"/>
              <a:gd name="adj2" fmla="val -4072"/>
              <a:gd name="adj3" fmla="val 37360"/>
              <a:gd name="adj4" fmla="val -16134"/>
              <a:gd name="adj5" fmla="val -1772"/>
              <a:gd name="adj6" fmla="val -5476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600" kern="120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Очила ИЛИ</a:t>
            </a:r>
            <a:r>
              <a:rPr lang="en-US" sz="1600" kern="120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bg-BG" sz="1600" kern="120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шлем</a:t>
            </a:r>
            <a:r>
              <a:rPr lang="en-US" sz="1600" kern="120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CA" sz="1100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8" name="Line Callout 2 (No Border) 57">
            <a:extLst>
              <a:ext uri="{FF2B5EF4-FFF2-40B4-BE49-F238E27FC236}">
                <a16:creationId xmlns:a16="http://schemas.microsoft.com/office/drawing/2014/main" id="{093850EA-A3B6-1646-9C9C-88877B6EB7FB}"/>
              </a:ext>
            </a:extLst>
          </p:cNvPr>
          <p:cNvSpPr/>
          <p:nvPr/>
        </p:nvSpPr>
        <p:spPr>
          <a:xfrm>
            <a:off x="4952427" y="2791643"/>
            <a:ext cx="2165350" cy="347345"/>
          </a:xfrm>
          <a:prstGeom prst="callout2">
            <a:avLst>
              <a:gd name="adj1" fmla="val 56719"/>
              <a:gd name="adj2" fmla="val 12955"/>
              <a:gd name="adj3" fmla="val 18750"/>
              <a:gd name="adj4" fmla="val -13899"/>
              <a:gd name="adj5" fmla="val -62713"/>
              <a:gd name="adj6" fmla="val -4093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600" dirty="0">
                <a:solidFill>
                  <a:srgbClr val="000000"/>
                </a:solidFill>
                <a:ea typeface="Yu Mincho"/>
                <a:cs typeface="Times New Roman"/>
              </a:rPr>
              <a:t>   Медицинска маска</a:t>
            </a:r>
            <a:endParaRPr lang="en-US" sz="1600" dirty="0">
              <a:solidFill>
                <a:srgbClr val="000000"/>
              </a:solidFill>
              <a:ea typeface="Yu Mincho"/>
              <a:cs typeface="Times New Roman"/>
            </a:endParaRPr>
          </a:p>
        </p:txBody>
      </p:sp>
      <p:sp>
        <p:nvSpPr>
          <p:cNvPr id="60" name="Line Callout 2 (No Border) 59">
            <a:extLst>
              <a:ext uri="{FF2B5EF4-FFF2-40B4-BE49-F238E27FC236}">
                <a16:creationId xmlns:a16="http://schemas.microsoft.com/office/drawing/2014/main" id="{93992394-339F-614F-A3D7-EF182B6BAD7C}"/>
              </a:ext>
            </a:extLst>
          </p:cNvPr>
          <p:cNvSpPr/>
          <p:nvPr/>
        </p:nvSpPr>
        <p:spPr>
          <a:xfrm>
            <a:off x="5555670" y="3309076"/>
            <a:ext cx="870585" cy="347345"/>
          </a:xfrm>
          <a:prstGeom prst="callout2">
            <a:avLst>
              <a:gd name="adj1" fmla="val 43563"/>
              <a:gd name="adj2" fmla="val -9570"/>
              <a:gd name="adj3" fmla="val 43563"/>
              <a:gd name="adj4" fmla="val -25326"/>
              <a:gd name="adj5" fmla="val -99892"/>
              <a:gd name="adj6" fmla="val -17445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600" kern="120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Манта</a:t>
            </a:r>
            <a:endParaRPr lang="en-CA" sz="1100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3" name="Line Callout 2 (No Border) 62">
            <a:extLst>
              <a:ext uri="{FF2B5EF4-FFF2-40B4-BE49-F238E27FC236}">
                <a16:creationId xmlns:a16="http://schemas.microsoft.com/office/drawing/2014/main" id="{795BE562-4F15-A042-B320-629E5212DFD2}"/>
              </a:ext>
            </a:extLst>
          </p:cNvPr>
          <p:cNvSpPr/>
          <p:nvPr/>
        </p:nvSpPr>
        <p:spPr>
          <a:xfrm>
            <a:off x="5555670" y="3725541"/>
            <a:ext cx="1073730" cy="34734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25326"/>
              <a:gd name="adj5" fmla="val -60449"/>
              <a:gd name="adj6" fmla="val -10492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600" kern="120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Ръкавици</a:t>
            </a:r>
            <a:endParaRPr lang="en-CA" sz="1100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DD1FF31-5A3E-CB4C-BAF8-207064BEAB6A}"/>
              </a:ext>
            </a:extLst>
          </p:cNvPr>
          <p:cNvSpPr/>
          <p:nvPr/>
        </p:nvSpPr>
        <p:spPr>
          <a:xfrm>
            <a:off x="0" y="4635346"/>
            <a:ext cx="7559675" cy="1927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8" name="TextBox 24">
            <a:extLst>
              <a:ext uri="{FF2B5EF4-FFF2-40B4-BE49-F238E27FC236}">
                <a16:creationId xmlns:a16="http://schemas.microsoft.com/office/drawing/2014/main" id="{739423DB-2573-1946-986C-E56E4196B123}"/>
              </a:ext>
            </a:extLst>
          </p:cNvPr>
          <p:cNvSpPr txBox="1"/>
          <p:nvPr/>
        </p:nvSpPr>
        <p:spPr>
          <a:xfrm>
            <a:off x="-14140" y="4728196"/>
            <a:ext cx="7407748" cy="924933"/>
          </a:xfrm>
          <a:prstGeom prst="rect">
            <a:avLst/>
          </a:prstGeom>
          <a:solidFill>
            <a:srgbClr val="0096C7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00"/>
              </a:spcAft>
              <a:defRPr sz="15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bg-BG" dirty="0"/>
              <a:t>Грижа за подозиран /потвърден случай на </a:t>
            </a:r>
            <a:br>
              <a:rPr lang="bg-BG" dirty="0"/>
            </a:br>
            <a:r>
              <a:rPr lang="en-US" dirty="0"/>
              <a:t>COVID-19 </a:t>
            </a:r>
            <a:r>
              <a:rPr lang="bg-BG" dirty="0"/>
              <a:t>с </a:t>
            </a:r>
          </a:p>
          <a:p>
            <a:pPr algn="r"/>
            <a:r>
              <a:rPr lang="bg-BG" dirty="0"/>
              <a:t>НЕ </a:t>
            </a:r>
            <a:r>
              <a:rPr lang="bg-BG" dirty="0" err="1"/>
              <a:t>аерозолногенерираща</a:t>
            </a:r>
            <a:r>
              <a:rPr lang="bg-BG" dirty="0"/>
              <a:t> процедура</a:t>
            </a:r>
            <a:endParaRPr lang="en-CA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A225288F-EBC6-9845-8A6B-CD5449AA22A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62" y="4255556"/>
            <a:ext cx="1032271" cy="2489531"/>
          </a:xfrm>
          <a:prstGeom prst="rect">
            <a:avLst/>
          </a:prstGeom>
        </p:spPr>
      </p:pic>
      <p:sp>
        <p:nvSpPr>
          <p:cNvPr id="69" name="Line Callout 2 (No Border) 68">
            <a:extLst>
              <a:ext uri="{FF2B5EF4-FFF2-40B4-BE49-F238E27FC236}">
                <a16:creationId xmlns:a16="http://schemas.microsoft.com/office/drawing/2014/main" id="{78EF982A-568D-5E41-A338-56DD959D9013}"/>
              </a:ext>
            </a:extLst>
          </p:cNvPr>
          <p:cNvSpPr/>
          <p:nvPr/>
        </p:nvSpPr>
        <p:spPr>
          <a:xfrm>
            <a:off x="0" y="5678744"/>
            <a:ext cx="2175272" cy="280401"/>
          </a:xfrm>
          <a:prstGeom prst="callout2">
            <a:avLst>
              <a:gd name="adj1" fmla="val 35648"/>
              <a:gd name="adj2" fmla="val 97728"/>
              <a:gd name="adj3" fmla="val 35727"/>
              <a:gd name="adj4" fmla="val 107992"/>
              <a:gd name="adj5" fmla="val -351581"/>
              <a:gd name="adj6" fmla="val 13512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Очила ИЛИ</a:t>
            </a:r>
            <a:r>
              <a:rPr lang="en-US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bg-BG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шлем</a:t>
            </a:r>
            <a:r>
              <a:rPr lang="en-US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CA" sz="1100" dirty="0"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0" name="Line Callout 2 (No Border) 69">
            <a:extLst>
              <a:ext uri="{FF2B5EF4-FFF2-40B4-BE49-F238E27FC236}">
                <a16:creationId xmlns:a16="http://schemas.microsoft.com/office/drawing/2014/main" id="{38C1651B-F86E-AA4A-9DF0-8F7BD3202164}"/>
              </a:ext>
            </a:extLst>
          </p:cNvPr>
          <p:cNvSpPr/>
          <p:nvPr/>
        </p:nvSpPr>
        <p:spPr>
          <a:xfrm>
            <a:off x="4707962" y="5722885"/>
            <a:ext cx="885080" cy="316544"/>
          </a:xfrm>
          <a:prstGeom prst="callout2">
            <a:avLst>
              <a:gd name="adj1" fmla="val 48981"/>
              <a:gd name="adj2" fmla="val 8485"/>
              <a:gd name="adj3" fmla="val 48981"/>
              <a:gd name="adj4" fmla="val -21722"/>
              <a:gd name="adj5" fmla="val -115684"/>
              <a:gd name="adj6" fmla="val -19030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Манта</a:t>
            </a:r>
            <a:endParaRPr lang="en-CA" sz="1600" dirty="0">
              <a:solidFill>
                <a:srgbClr val="00000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1" name="Line Callout 2 (No Border) 70">
            <a:extLst>
              <a:ext uri="{FF2B5EF4-FFF2-40B4-BE49-F238E27FC236}">
                <a16:creationId xmlns:a16="http://schemas.microsoft.com/office/drawing/2014/main" id="{3C2977EE-FAE5-D34F-8886-8E4A33B3CDD1}"/>
              </a:ext>
            </a:extLst>
          </p:cNvPr>
          <p:cNvSpPr/>
          <p:nvPr/>
        </p:nvSpPr>
        <p:spPr>
          <a:xfrm>
            <a:off x="4755144" y="6054856"/>
            <a:ext cx="1141148" cy="360815"/>
          </a:xfrm>
          <a:prstGeom prst="callout2">
            <a:avLst>
              <a:gd name="adj1" fmla="val 45621"/>
              <a:gd name="adj2" fmla="val 12089"/>
              <a:gd name="adj3" fmla="val 45622"/>
              <a:gd name="adj4" fmla="val -15715"/>
              <a:gd name="adj5" fmla="val -84112"/>
              <a:gd name="adj6" fmla="val -11533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Ръкавици</a:t>
            </a:r>
            <a:endParaRPr lang="en-CA" sz="1600" dirty="0">
              <a:solidFill>
                <a:srgbClr val="00000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2" name="Line Callout 2 (No Border) 71">
            <a:extLst>
              <a:ext uri="{FF2B5EF4-FFF2-40B4-BE49-F238E27FC236}">
                <a16:creationId xmlns:a16="http://schemas.microsoft.com/office/drawing/2014/main" id="{6756F425-2C12-254E-B86B-546BEF1CF01A}"/>
              </a:ext>
            </a:extLst>
          </p:cNvPr>
          <p:cNvSpPr/>
          <p:nvPr/>
        </p:nvSpPr>
        <p:spPr>
          <a:xfrm>
            <a:off x="158642" y="6144893"/>
            <a:ext cx="1857988" cy="271898"/>
          </a:xfrm>
          <a:prstGeom prst="callout2">
            <a:avLst>
              <a:gd name="adj1" fmla="val 41983"/>
              <a:gd name="adj2" fmla="val 90444"/>
              <a:gd name="adj3" fmla="val 40281"/>
              <a:gd name="adj4" fmla="val 111236"/>
              <a:gd name="adj5" fmla="val -476870"/>
              <a:gd name="adj6" fmla="val 15407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600" dirty="0">
                <a:solidFill>
                  <a:srgbClr val="000000"/>
                </a:solidFill>
                <a:ea typeface="Yu Mincho"/>
                <a:cs typeface="Times New Roman"/>
              </a:rPr>
              <a:t> Медицинска маска</a:t>
            </a:r>
            <a:endParaRPr lang="en-CA" sz="1600" dirty="0">
              <a:solidFill>
                <a:srgbClr val="00000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064B54D-50EC-DF42-B662-C5017F810EFC}"/>
              </a:ext>
            </a:extLst>
          </p:cNvPr>
          <p:cNvSpPr/>
          <p:nvPr/>
        </p:nvSpPr>
        <p:spPr>
          <a:xfrm>
            <a:off x="4354" y="6802181"/>
            <a:ext cx="3986530" cy="2974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7" name="TextBox 25">
            <a:extLst>
              <a:ext uri="{FF2B5EF4-FFF2-40B4-BE49-F238E27FC236}">
                <a16:creationId xmlns:a16="http://schemas.microsoft.com/office/drawing/2014/main" id="{ECFDBB72-FAAD-2E4F-8AD7-3D25A62D861C}"/>
              </a:ext>
            </a:extLst>
          </p:cNvPr>
          <p:cNvSpPr txBox="1"/>
          <p:nvPr/>
        </p:nvSpPr>
        <p:spPr>
          <a:xfrm>
            <a:off x="0" y="6902116"/>
            <a:ext cx="3874102" cy="779059"/>
          </a:xfrm>
          <a:prstGeom prst="rect">
            <a:avLst/>
          </a:prstGeom>
          <a:solidFill>
            <a:srgbClr val="0096C7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00"/>
              </a:spcAft>
              <a:defRPr sz="15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bg-BG" sz="1200" dirty="0"/>
              <a:t>Грижа за подозиран /потвърден случай на </a:t>
            </a:r>
            <a:br>
              <a:rPr lang="bg-BG" sz="1200" dirty="0"/>
            </a:br>
            <a:r>
              <a:rPr lang="en-US" sz="1200" dirty="0"/>
              <a:t>COVID-19 </a:t>
            </a:r>
            <a:r>
              <a:rPr lang="bg-BG" sz="1200" dirty="0"/>
              <a:t>СЪС </a:t>
            </a:r>
          </a:p>
          <a:p>
            <a:pPr algn="r"/>
            <a:r>
              <a:rPr lang="bg-BG" sz="1200" dirty="0" err="1"/>
              <a:t>аерозолногенерираща</a:t>
            </a:r>
            <a:r>
              <a:rPr lang="bg-BG" sz="1200" dirty="0"/>
              <a:t> процедура</a:t>
            </a:r>
            <a:endParaRPr lang="en-CA" sz="1200" dirty="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DEADD43-995A-554B-A4F2-77208D372AE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9" y="6942516"/>
            <a:ext cx="1043940" cy="2937510"/>
          </a:xfrm>
          <a:prstGeom prst="rect">
            <a:avLst/>
          </a:prstGeom>
        </p:spPr>
      </p:pic>
      <p:sp>
        <p:nvSpPr>
          <p:cNvPr id="78" name="Line Callout 2 (No Border) 77">
            <a:extLst>
              <a:ext uri="{FF2B5EF4-FFF2-40B4-BE49-F238E27FC236}">
                <a16:creationId xmlns:a16="http://schemas.microsoft.com/office/drawing/2014/main" id="{C470FCD8-9998-734D-9665-CD9B0690DBC5}"/>
              </a:ext>
            </a:extLst>
          </p:cNvPr>
          <p:cNvSpPr/>
          <p:nvPr/>
        </p:nvSpPr>
        <p:spPr>
          <a:xfrm>
            <a:off x="1628049" y="8018841"/>
            <a:ext cx="2151380" cy="34734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5994"/>
              <a:gd name="adj6" fmla="val -34968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Очила ИЛИ</a:t>
            </a:r>
            <a:r>
              <a:rPr lang="en-US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bg-BG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шлем</a:t>
            </a:r>
            <a:r>
              <a:rPr lang="en-US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CA" sz="1100" dirty="0"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9" name="Line Callout 2 (No Border) 78">
            <a:extLst>
              <a:ext uri="{FF2B5EF4-FFF2-40B4-BE49-F238E27FC236}">
                <a16:creationId xmlns:a16="http://schemas.microsoft.com/office/drawing/2014/main" id="{EE2E2DDB-CDC6-9745-BF07-E9BAD9CFBC0F}"/>
              </a:ext>
            </a:extLst>
          </p:cNvPr>
          <p:cNvSpPr/>
          <p:nvPr/>
        </p:nvSpPr>
        <p:spPr>
          <a:xfrm>
            <a:off x="1645829" y="8427146"/>
            <a:ext cx="2498725" cy="347345"/>
          </a:xfrm>
          <a:prstGeom prst="callout2">
            <a:avLst>
              <a:gd name="adj1" fmla="val 18750"/>
              <a:gd name="adj2" fmla="val -3720"/>
              <a:gd name="adj3" fmla="val 18750"/>
              <a:gd name="adj4" fmla="val -9786"/>
              <a:gd name="adj5" fmla="val -257712"/>
              <a:gd name="adj6" fmla="val -3729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Респиратор</a:t>
            </a:r>
            <a:r>
              <a:rPr lang="en-US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 (N95 </a:t>
            </a:r>
            <a:r>
              <a:rPr lang="bg-BG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или</a:t>
            </a:r>
            <a:r>
              <a:rPr lang="en-US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 FFP2) </a:t>
            </a:r>
            <a:endParaRPr lang="en-CA" sz="1600" dirty="0">
              <a:solidFill>
                <a:srgbClr val="00000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0" name="Line Callout 2 (No Border) 79">
            <a:extLst>
              <a:ext uri="{FF2B5EF4-FFF2-40B4-BE49-F238E27FC236}">
                <a16:creationId xmlns:a16="http://schemas.microsoft.com/office/drawing/2014/main" id="{8E809E13-77F4-DE48-9054-5EDEACE36875}"/>
              </a:ext>
            </a:extLst>
          </p:cNvPr>
          <p:cNvSpPr/>
          <p:nvPr/>
        </p:nvSpPr>
        <p:spPr>
          <a:xfrm>
            <a:off x="1998254" y="8839261"/>
            <a:ext cx="870585" cy="34734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25326"/>
              <a:gd name="adj5" fmla="val -149398"/>
              <a:gd name="adj6" fmla="val -1398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Манта</a:t>
            </a:r>
            <a:endParaRPr lang="en-CA" sz="1600" dirty="0">
              <a:solidFill>
                <a:srgbClr val="00000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1" name="Line Callout 2 (No Border) 80">
            <a:extLst>
              <a:ext uri="{FF2B5EF4-FFF2-40B4-BE49-F238E27FC236}">
                <a16:creationId xmlns:a16="http://schemas.microsoft.com/office/drawing/2014/main" id="{8BDB49B9-97F8-E946-8EBD-240E307A746C}"/>
              </a:ext>
            </a:extLst>
          </p:cNvPr>
          <p:cNvSpPr/>
          <p:nvPr/>
        </p:nvSpPr>
        <p:spPr>
          <a:xfrm>
            <a:off x="2356923" y="9272365"/>
            <a:ext cx="1178212" cy="34734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25326"/>
              <a:gd name="adj5" fmla="val -168291"/>
              <a:gd name="adj6" fmla="val -97774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Ръкавици</a:t>
            </a:r>
            <a:endParaRPr lang="en-CA" sz="1600" dirty="0">
              <a:solidFill>
                <a:srgbClr val="00000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C6422BA-3CA9-E441-8EFE-C9DB33964826}"/>
              </a:ext>
            </a:extLst>
          </p:cNvPr>
          <p:cNvSpPr/>
          <p:nvPr/>
        </p:nvSpPr>
        <p:spPr>
          <a:xfrm>
            <a:off x="4219575" y="6815756"/>
            <a:ext cx="3353435" cy="2974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4" name="TextBox 26">
            <a:extLst>
              <a:ext uri="{FF2B5EF4-FFF2-40B4-BE49-F238E27FC236}">
                <a16:creationId xmlns:a16="http://schemas.microsoft.com/office/drawing/2014/main" id="{AD4B1A78-3EC0-E145-99B4-CED88B508707}"/>
              </a:ext>
            </a:extLst>
          </p:cNvPr>
          <p:cNvSpPr txBox="1"/>
          <p:nvPr/>
        </p:nvSpPr>
        <p:spPr>
          <a:xfrm>
            <a:off x="4219575" y="6923407"/>
            <a:ext cx="3269537" cy="749436"/>
          </a:xfrm>
          <a:prstGeom prst="rect">
            <a:avLst/>
          </a:prstGeom>
          <a:solidFill>
            <a:srgbClr val="0096C7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00"/>
              </a:spcAft>
              <a:defRPr sz="15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bg-BG" sz="1350" dirty="0"/>
              <a:t>Транспортиране на заподозрян / потвърден случай на COVID-19, включително директна грижа</a:t>
            </a:r>
            <a:endParaRPr lang="en-CA" sz="1350" dirty="0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E843D43D-6A7C-DB4A-954D-D66835947635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05" y="7137066"/>
            <a:ext cx="1015365" cy="2689860"/>
          </a:xfrm>
          <a:prstGeom prst="rect">
            <a:avLst/>
          </a:prstGeom>
        </p:spPr>
      </p:pic>
      <p:sp>
        <p:nvSpPr>
          <p:cNvPr id="85" name="Line Callout 2 (No Border) 84">
            <a:extLst>
              <a:ext uri="{FF2B5EF4-FFF2-40B4-BE49-F238E27FC236}">
                <a16:creationId xmlns:a16="http://schemas.microsoft.com/office/drawing/2014/main" id="{67FB5100-5159-044A-A643-33CCD77CA63E}"/>
              </a:ext>
            </a:extLst>
          </p:cNvPr>
          <p:cNvSpPr/>
          <p:nvPr/>
        </p:nvSpPr>
        <p:spPr>
          <a:xfrm>
            <a:off x="5315585" y="7809531"/>
            <a:ext cx="2100580" cy="34734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4537"/>
              <a:gd name="adj5" fmla="val -101025"/>
              <a:gd name="adj6" fmla="val -3346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Очила ИЛИ</a:t>
            </a:r>
            <a:r>
              <a:rPr lang="en-US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bg-BG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шлем</a:t>
            </a:r>
            <a:r>
              <a:rPr lang="en-US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CA" sz="1100" dirty="0"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6" name="Line Callout 2 (No Border) 85">
            <a:extLst>
              <a:ext uri="{FF2B5EF4-FFF2-40B4-BE49-F238E27FC236}">
                <a16:creationId xmlns:a16="http://schemas.microsoft.com/office/drawing/2014/main" id="{904C57AB-125C-6940-87FE-460BF92507C0}"/>
              </a:ext>
            </a:extLst>
          </p:cNvPr>
          <p:cNvSpPr/>
          <p:nvPr/>
        </p:nvSpPr>
        <p:spPr>
          <a:xfrm>
            <a:off x="5638165" y="8288956"/>
            <a:ext cx="1465580" cy="34734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3638"/>
              <a:gd name="adj6" fmla="val -7230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600" dirty="0">
                <a:solidFill>
                  <a:srgbClr val="000000"/>
                </a:solidFill>
                <a:ea typeface="Yu Mincho"/>
                <a:cs typeface="Times New Roman"/>
              </a:rPr>
              <a:t> Медицинска маска</a:t>
            </a:r>
            <a:endParaRPr lang="en-CA" sz="1600" dirty="0">
              <a:solidFill>
                <a:srgbClr val="00000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7" name="Line Callout 2 (No Border) 86">
            <a:extLst>
              <a:ext uri="{FF2B5EF4-FFF2-40B4-BE49-F238E27FC236}">
                <a16:creationId xmlns:a16="http://schemas.microsoft.com/office/drawing/2014/main" id="{07675BC5-F35B-F740-9ACE-4B54DE51718E}"/>
              </a:ext>
            </a:extLst>
          </p:cNvPr>
          <p:cNvSpPr/>
          <p:nvPr/>
        </p:nvSpPr>
        <p:spPr>
          <a:xfrm>
            <a:off x="5643245" y="8759491"/>
            <a:ext cx="870585" cy="34734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25326"/>
              <a:gd name="adj5" fmla="val -180535"/>
              <a:gd name="adj6" fmla="val -120026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Манта</a:t>
            </a:r>
            <a:endParaRPr lang="en-CA" sz="1600" dirty="0">
              <a:solidFill>
                <a:srgbClr val="00000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8" name="Line Callout 2 (No Border) 87">
            <a:extLst>
              <a:ext uri="{FF2B5EF4-FFF2-40B4-BE49-F238E27FC236}">
                <a16:creationId xmlns:a16="http://schemas.microsoft.com/office/drawing/2014/main" id="{0A02E87B-F042-8645-AE14-B6D8893BB6BB}"/>
              </a:ext>
            </a:extLst>
          </p:cNvPr>
          <p:cNvSpPr/>
          <p:nvPr/>
        </p:nvSpPr>
        <p:spPr>
          <a:xfrm>
            <a:off x="5763657" y="9206376"/>
            <a:ext cx="1162050" cy="34734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25326"/>
              <a:gd name="adj5" fmla="val -146417"/>
              <a:gd name="adj6" fmla="val -6930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600" dirty="0">
                <a:solidFill>
                  <a:srgbClr val="00000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Ръкавици</a:t>
            </a:r>
            <a:endParaRPr lang="en-CA" sz="1600" dirty="0">
              <a:solidFill>
                <a:srgbClr val="00000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C746DBB-F240-3749-B7B1-CBE79CBCC48E}"/>
              </a:ext>
            </a:extLst>
          </p:cNvPr>
          <p:cNvSpPr/>
          <p:nvPr/>
        </p:nvSpPr>
        <p:spPr>
          <a:xfrm>
            <a:off x="-163" y="1442959"/>
            <a:ext cx="7560000" cy="416124"/>
          </a:xfrm>
          <a:prstGeom prst="rect">
            <a:avLst/>
          </a:prstGeom>
          <a:solidFill>
            <a:srgbClr val="FD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DCC8A0-56C9-9541-8931-BDA313C12819}"/>
              </a:ext>
            </a:extLst>
          </p:cNvPr>
          <p:cNvSpPr/>
          <p:nvPr/>
        </p:nvSpPr>
        <p:spPr>
          <a:xfrm>
            <a:off x="174076" y="1459971"/>
            <a:ext cx="73855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g-BG" sz="1100" b="1" dirty="0">
                <a:latin typeface="Century Gothic" panose="020B0502020202020204" pitchFamily="34" charset="0"/>
              </a:rPr>
              <a:t>Запомнете</a:t>
            </a:r>
            <a:r>
              <a:rPr lang="en-US" sz="1100" b="1" dirty="0">
                <a:latin typeface="Century Gothic" panose="020B0502020202020204" pitchFamily="34" charset="0"/>
              </a:rPr>
              <a:t> </a:t>
            </a:r>
            <a:r>
              <a:rPr lang="bg-BG" sz="1100" dirty="0">
                <a:latin typeface="Century Gothic" panose="020B0502020202020204" pitchFamily="34" charset="0"/>
              </a:rPr>
              <a:t>Хигиената на ръцете винаги е важна. Почистете ръцете си преди да поставите и след като махнете защитната екипировка</a:t>
            </a:r>
          </a:p>
          <a:p>
            <a:pPr>
              <a:spcAft>
                <a:spcPts val="600"/>
              </a:spcAft>
            </a:pPr>
            <a:endParaRPr lang="bg-BG" sz="1100" dirty="0"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B4600E-6EB9-F540-956B-B371DAF85B20}"/>
              </a:ext>
            </a:extLst>
          </p:cNvPr>
          <p:cNvSpPr txBox="1"/>
          <p:nvPr/>
        </p:nvSpPr>
        <p:spPr>
          <a:xfrm>
            <a:off x="246580" y="215822"/>
            <a:ext cx="2180616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Новият</a:t>
            </a:r>
            <a:r>
              <a:rPr lang="en-US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bg-BG" sz="226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коронавирус</a:t>
            </a:r>
            <a:endParaRPr lang="en-US" sz="226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COVID-19</a:t>
            </a:r>
            <a:endParaRPr lang="en-PH" sz="226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FDD7E4-A0E2-4C49-AC61-27A7D6DBF11C}"/>
              </a:ext>
            </a:extLst>
          </p:cNvPr>
          <p:cNvSpPr txBox="1"/>
          <p:nvPr/>
        </p:nvSpPr>
        <p:spPr>
          <a:xfrm>
            <a:off x="2473549" y="359811"/>
            <a:ext cx="460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>
                <a:solidFill>
                  <a:srgbClr val="0096C7"/>
                </a:solidFill>
                <a:latin typeface="Century Gothic" panose="020B0502020202020204" pitchFamily="34" charset="0"/>
              </a:rPr>
              <a:t>ЗА: ЗДРАВНИТЕ РАБОТНИЦИ</a:t>
            </a:r>
            <a:endParaRPr lang="en-PH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9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7A6685-A25D-054B-971E-E6062AAD849B}"/>
              </a:ext>
            </a:extLst>
          </p:cNvPr>
          <p:cNvSpPr/>
          <p:nvPr/>
        </p:nvSpPr>
        <p:spPr>
          <a:xfrm>
            <a:off x="-1" y="0"/>
            <a:ext cx="7559675" cy="10691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6F784D-A1C2-5C4B-816E-584672E030E1}"/>
              </a:ext>
            </a:extLst>
          </p:cNvPr>
          <p:cNvSpPr/>
          <p:nvPr/>
        </p:nvSpPr>
        <p:spPr>
          <a:xfrm>
            <a:off x="0" y="664419"/>
            <a:ext cx="7559673" cy="725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16841-F53E-0943-A8FE-075CAC5C3885}"/>
              </a:ext>
            </a:extLst>
          </p:cNvPr>
          <p:cNvSpPr txBox="1"/>
          <p:nvPr/>
        </p:nvSpPr>
        <p:spPr>
          <a:xfrm>
            <a:off x="2466785" y="669746"/>
            <a:ext cx="4846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96C7"/>
                </a:solidFill>
                <a:latin typeface="Century Gothic" panose="020B0502020202020204" pitchFamily="34" charset="0"/>
              </a:defRPr>
            </a:lvl1pPr>
          </a:lstStyle>
          <a:p>
            <a:pPr fontAlgn="base"/>
            <a:r>
              <a:rPr lang="bg-BG" sz="2000" i="1" dirty="0"/>
              <a:t>Комуникация с пациенти с подозирани/ потвърден </a:t>
            </a:r>
            <a:r>
              <a:rPr lang="en-US" sz="2000" i="1" dirty="0"/>
              <a:t>COVID-19</a:t>
            </a:r>
            <a:r>
              <a:rPr lang="en-US" sz="2000" b="0" i="1" dirty="0"/>
              <a:t> </a:t>
            </a:r>
            <a:endParaRPr lang="en-US" sz="2000" b="0" i="1" dirty="0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E167F8-B3DE-AE40-9BD0-CE36D6A212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02355" y="176718"/>
            <a:ext cx="1086096" cy="46395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96825D5-D21D-714D-A028-F097DFA16E40}"/>
              </a:ext>
            </a:extLst>
          </p:cNvPr>
          <p:cNvGrpSpPr/>
          <p:nvPr/>
        </p:nvGrpSpPr>
        <p:grpSpPr>
          <a:xfrm>
            <a:off x="2871836" y="10035307"/>
            <a:ext cx="3557063" cy="385774"/>
            <a:chOff x="3792353" y="10321429"/>
            <a:chExt cx="3557063" cy="3857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4F859C-390F-944D-BE35-1FBB0E244D14}"/>
                </a:ext>
              </a:extLst>
            </p:cNvPr>
            <p:cNvSpPr/>
            <p:nvPr/>
          </p:nvSpPr>
          <p:spPr>
            <a:xfrm>
              <a:off x="3792353" y="10321429"/>
              <a:ext cx="3557063" cy="385774"/>
            </a:xfrm>
            <a:prstGeom prst="rect">
              <a:avLst/>
            </a:prstGeom>
            <a:solidFill>
              <a:srgbClr val="009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5DD3C90-7BFC-FD46-A0C9-319DFF46E57B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3960" y="10432342"/>
              <a:ext cx="183600" cy="183600"/>
            </a:xfrm>
            <a:prstGeom prst="rect">
              <a:avLst/>
            </a:prstGeom>
          </p:spPr>
        </p:pic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EC86A345-F382-8640-B53D-6B778B8C9432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7435" y="10432342"/>
              <a:ext cx="183600" cy="183600"/>
            </a:xfrm>
            <a:prstGeom prst="rect">
              <a:avLst/>
            </a:prstGeom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051930B-ABE4-E74C-9456-D14ACC79DAF6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07896" y="10432342"/>
              <a:ext cx="183600" cy="1836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3990AF-FF3E-5742-B27C-E265C1D21D0D}"/>
                </a:ext>
              </a:extLst>
            </p:cNvPr>
            <p:cNvSpPr txBox="1"/>
            <p:nvPr/>
          </p:nvSpPr>
          <p:spPr>
            <a:xfrm>
              <a:off x="4142591" y="10417222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0954BB-C54C-8A4A-8CC7-238FE082AF47}"/>
                </a:ext>
              </a:extLst>
            </p:cNvPr>
            <p:cNvSpPr txBox="1"/>
            <p:nvPr/>
          </p:nvSpPr>
          <p:spPr>
            <a:xfrm>
              <a:off x="5313052" y="10416136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8FBAA7-0782-CC49-BCAB-76211159D3B2}"/>
                </a:ext>
              </a:extLst>
            </p:cNvPr>
            <p:cNvSpPr txBox="1"/>
            <p:nvPr/>
          </p:nvSpPr>
          <p:spPr>
            <a:xfrm>
              <a:off x="6484589" y="10410218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CD40918-F727-D94F-9634-00780A36D871}"/>
              </a:ext>
            </a:extLst>
          </p:cNvPr>
          <p:cNvSpPr txBox="1"/>
          <p:nvPr/>
        </p:nvSpPr>
        <p:spPr>
          <a:xfrm>
            <a:off x="2566895" y="1706918"/>
            <a:ext cx="4685579" cy="807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bg-BG" sz="1350" dirty="0">
                <a:latin typeface="Century Gothic" panose="020B0502020202020204" pitchFamily="34" charset="0"/>
              </a:rPr>
              <a:t>Бъдете уважителни, учтиви и съпричастни</a:t>
            </a:r>
          </a:p>
          <a:p>
            <a:pPr marL="285750" indent="-285750" fontAlgn="base"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bg-BG" sz="1350" dirty="0">
                <a:latin typeface="Century Gothic" panose="020B0502020202020204" pitchFamily="34" charset="0"/>
              </a:rPr>
              <a:t>Имайте предвид, че е възможно заподозрените и потвърдени случаи, както и придружителите им, да са стресирани или уплашени</a:t>
            </a:r>
          </a:p>
          <a:p>
            <a:pPr marL="285750" indent="-285750" fontAlgn="base"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bg-BG" sz="1350" dirty="0">
                <a:latin typeface="Century Gothic" panose="020B0502020202020204" pitchFamily="34" charset="0"/>
              </a:rPr>
              <a:t>Най-важното, което можете да направите, е да изслушате внимателно въпросите и притесненията  им</a:t>
            </a:r>
          </a:p>
          <a:p>
            <a:pPr marL="285750" indent="-285750" fontAlgn="base"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bg-BG" sz="1350" dirty="0">
                <a:latin typeface="Century Gothic" panose="020B0502020202020204" pitchFamily="34" charset="0"/>
              </a:rPr>
              <a:t>Използвайте местния език и говорете бавно </a:t>
            </a:r>
          </a:p>
          <a:p>
            <a:pPr marL="285750" indent="-285750" fontAlgn="base"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bg-BG" sz="1350" dirty="0">
                <a:latin typeface="Century Gothic" panose="020B0502020202020204" pitchFamily="34" charset="0"/>
              </a:rPr>
              <a:t>Отговорете на всякакви въпроси и предоставяйте коректна информация за </a:t>
            </a:r>
            <a:r>
              <a:rPr lang="en-US" sz="1350" dirty="0">
                <a:latin typeface="Century Gothic" panose="020B0502020202020204" pitchFamily="34" charset="0"/>
              </a:rPr>
              <a:t>COVID-19 </a:t>
            </a:r>
            <a:endParaRPr lang="bg-BG" sz="1350" dirty="0">
              <a:latin typeface="Century Gothic" panose="020B0502020202020204" pitchFamily="34" charset="0"/>
            </a:endParaRPr>
          </a:p>
          <a:p>
            <a:pPr marL="285750" indent="-285750" fontAlgn="base"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bg-BG" sz="1350" dirty="0">
                <a:latin typeface="Century Gothic" panose="020B0502020202020204" pitchFamily="34" charset="0"/>
              </a:rPr>
              <a:t>Може да нямате отговор на всеки въпрос: можете да признаете, че все още нямаме много информация за </a:t>
            </a:r>
            <a:r>
              <a:rPr lang="en-US" sz="1350" dirty="0">
                <a:latin typeface="Century Gothic" panose="020B0502020202020204" pitchFamily="34" charset="0"/>
              </a:rPr>
              <a:t>COVID-19</a:t>
            </a:r>
            <a:endParaRPr lang="bg-BG" sz="1350" dirty="0">
              <a:latin typeface="Century Gothic" panose="020B0502020202020204" pitchFamily="34" charset="0"/>
            </a:endParaRPr>
          </a:p>
          <a:p>
            <a:pPr marL="285750" indent="-285750" fontAlgn="base"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bg-BG" sz="1350" dirty="0">
                <a:latin typeface="Century Gothic" panose="020B0502020202020204" pitchFamily="34" charset="0"/>
              </a:rPr>
              <a:t>Ако имате налични, дайте им информационни брошури и листовки</a:t>
            </a:r>
          </a:p>
          <a:p>
            <a:pPr marL="285750" indent="-285750" fontAlgn="base"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bg-BG" sz="1350" dirty="0">
                <a:latin typeface="Century Gothic" panose="020B0502020202020204" pitchFamily="34" charset="0"/>
              </a:rPr>
              <a:t>Можете да докосвате или успокоявате пациентите, които подозират и потвърждават, когато носите лични предпазни средства</a:t>
            </a:r>
          </a:p>
          <a:p>
            <a:pPr marL="285750" indent="-285750" fontAlgn="base"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bg-BG" sz="1350" dirty="0">
                <a:latin typeface="Century Gothic" panose="020B0502020202020204" pitchFamily="34" charset="0"/>
              </a:rPr>
              <a:t>Съберете точна информация от пациента: тяхното име, дата на раждане, история на пътувания, списък на симптомите и др.</a:t>
            </a:r>
          </a:p>
          <a:p>
            <a:pPr marL="285750" indent="-285750" fontAlgn="base"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bg-BG" sz="1350" dirty="0">
                <a:latin typeface="Century Gothic" panose="020B0502020202020204" pitchFamily="34" charset="0"/>
              </a:rPr>
              <a:t>Обяснете процедурата на здравното заведение за </a:t>
            </a:r>
            <a:r>
              <a:rPr lang="en-US" sz="1350" dirty="0">
                <a:latin typeface="Century Gothic" panose="020B0502020202020204" pitchFamily="34" charset="0"/>
              </a:rPr>
              <a:t>COVID-19, </a:t>
            </a:r>
            <a:r>
              <a:rPr lang="bg-BG" sz="1350" dirty="0">
                <a:latin typeface="Century Gothic" panose="020B0502020202020204" pitchFamily="34" charset="0"/>
              </a:rPr>
              <a:t>като изолация и ограничени посетители, както и следващите стъпки </a:t>
            </a:r>
          </a:p>
          <a:p>
            <a:pPr marL="285750" indent="-285750" fontAlgn="base"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bg-BG" sz="1350" dirty="0">
                <a:latin typeface="Century Gothic" panose="020B0502020202020204" pitchFamily="34" charset="0"/>
              </a:rPr>
              <a:t>Ако пациентът е дете, приемете член на семейството/ настойник като придружител- настойникът трябва бъде снабден с и да използва подходящите лични предпазни средства </a:t>
            </a:r>
          </a:p>
          <a:p>
            <a:pPr marL="285750" indent="-285750" fontAlgn="base"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bg-BG" sz="1350" dirty="0">
                <a:latin typeface="Century Gothic" panose="020B0502020202020204" pitchFamily="34" charset="0"/>
              </a:rPr>
              <a:t>Предоставяйте актуална информация на посетителите и семейството, когато е възможно</a:t>
            </a:r>
            <a:endParaRPr lang="en-US" sz="1350" dirty="0">
              <a:latin typeface="Century Gothic" panose="020B0502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EC86ADF-5DD3-E747-A925-6739094E8CF1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0"/>
          <a:stretch/>
        </p:blipFill>
        <p:spPr>
          <a:xfrm>
            <a:off x="6267073" y="9860232"/>
            <a:ext cx="985401" cy="56017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42DDEBD-227C-5444-8FFC-B74A1C6EB1D1}"/>
              </a:ext>
            </a:extLst>
          </p:cNvPr>
          <p:cNvSpPr/>
          <p:nvPr/>
        </p:nvSpPr>
        <p:spPr>
          <a:xfrm>
            <a:off x="277169" y="-10716"/>
            <a:ext cx="2137616" cy="1400383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AE55BD-A151-F44D-A5BF-1226339D79C6}"/>
              </a:ext>
            </a:extLst>
          </p:cNvPr>
          <p:cNvGrpSpPr/>
          <p:nvPr/>
        </p:nvGrpSpPr>
        <p:grpSpPr>
          <a:xfrm>
            <a:off x="276512" y="1400383"/>
            <a:ext cx="2138273" cy="9291430"/>
            <a:chOff x="276512" y="1400383"/>
            <a:chExt cx="2138273" cy="929143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55892D3-B697-6F40-80CC-3DBCBEA98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276514" y="1645282"/>
              <a:ext cx="2138271" cy="904653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5E360F3-5B92-B542-9462-8E6BCEF1B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95137"/>
            <a:stretch/>
          </p:blipFill>
          <p:spPr>
            <a:xfrm rot="10800000">
              <a:off x="276512" y="1400383"/>
              <a:ext cx="2138271" cy="439909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95A512D-DBAF-BB4A-AE6C-EC6F31B9BF69}"/>
              </a:ext>
            </a:extLst>
          </p:cNvPr>
          <p:cNvSpPr txBox="1"/>
          <p:nvPr/>
        </p:nvSpPr>
        <p:spPr>
          <a:xfrm>
            <a:off x="246580" y="215822"/>
            <a:ext cx="2180616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Новият</a:t>
            </a:r>
            <a:r>
              <a:rPr lang="en-US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bg-BG" sz="226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коронавирус</a:t>
            </a:r>
            <a:endParaRPr lang="en-US" sz="226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COVID-19</a:t>
            </a:r>
            <a:endParaRPr lang="en-PH" sz="226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580138-1A3C-464B-80F6-B668D134F3B5}"/>
              </a:ext>
            </a:extLst>
          </p:cNvPr>
          <p:cNvSpPr txBox="1"/>
          <p:nvPr/>
        </p:nvSpPr>
        <p:spPr>
          <a:xfrm>
            <a:off x="2473549" y="359811"/>
            <a:ext cx="460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>
                <a:solidFill>
                  <a:srgbClr val="0096C7"/>
                </a:solidFill>
                <a:latin typeface="Century Gothic" panose="020B0502020202020204" pitchFamily="34" charset="0"/>
              </a:rPr>
              <a:t>ЗА: ЗДРАВНИТЕ РАБОТНИЦИ</a:t>
            </a:r>
            <a:endParaRPr lang="en-PH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3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7D8C2FB-9EF5-3447-9AF1-18C01E0013F9}"/>
              </a:ext>
            </a:extLst>
          </p:cNvPr>
          <p:cNvSpPr/>
          <p:nvPr/>
        </p:nvSpPr>
        <p:spPr>
          <a:xfrm>
            <a:off x="-12171" y="-10716"/>
            <a:ext cx="7611527" cy="10691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6BBC0EC0-7AA1-DE4E-82B7-059E2674D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7446" y="4408786"/>
            <a:ext cx="720000" cy="7200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CE8E7825-6779-D74C-A2BB-92B1775CB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7446" y="2534856"/>
            <a:ext cx="720000" cy="720000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A6539F5-C67B-CF4C-8975-3A9FDB22C080}"/>
              </a:ext>
            </a:extLst>
          </p:cNvPr>
          <p:cNvSpPr>
            <a:spLocks noChangeAspect="1"/>
          </p:cNvSpPr>
          <p:nvPr/>
        </p:nvSpPr>
        <p:spPr>
          <a:xfrm>
            <a:off x="6661446" y="5677528"/>
            <a:ext cx="612000" cy="612000"/>
          </a:xfrm>
          <a:prstGeom prst="ellipse">
            <a:avLst/>
          </a:prstGeom>
          <a:noFill/>
          <a:ln w="38100">
            <a:solidFill>
              <a:srgbClr val="0096C7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0096C7">
                    <a:alpha val="30000"/>
                  </a:srgbClr>
                </a:solidFill>
                <a:latin typeface="Century Gothic" panose="020B0502020202020204" pitchFamily="34" charset="0"/>
              </a:rPr>
              <a:t>1m</a:t>
            </a: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88D160FB-3699-6A43-9780-51C07EBF48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61446" y="6893443"/>
            <a:ext cx="612000" cy="61200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A5F31F20-E908-DC45-8D5F-F386F057DE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07446" y="8317478"/>
            <a:ext cx="720000" cy="7200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F8DF0142-96AD-BC41-BEEA-2BF450A5BD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64987" y="3066002"/>
            <a:ext cx="612000" cy="6120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D9787E3B-2742-3A49-9AB0-902B909E09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10987" y="4651962"/>
            <a:ext cx="720000" cy="7200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6F828B5E-EB25-684A-BB60-6EE8BD4A30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64987" y="6331438"/>
            <a:ext cx="612000" cy="6120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8E1186CE-45A9-9540-857B-0AF1F03F28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10987" y="7688359"/>
            <a:ext cx="720000" cy="72000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B3B640F5-F88E-6741-A1E4-5548BD4D89C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082987" y="8856405"/>
            <a:ext cx="576000" cy="576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5B77AE2-0875-AC4F-8AD9-F8F83BDCAD8B}"/>
              </a:ext>
            </a:extLst>
          </p:cNvPr>
          <p:cNvSpPr txBox="1"/>
          <p:nvPr/>
        </p:nvSpPr>
        <p:spPr>
          <a:xfrm>
            <a:off x="2364833" y="468579"/>
            <a:ext cx="5443430" cy="3154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g-BG" sz="1400" b="1" dirty="0">
                <a:solidFill>
                  <a:srgbClr val="0096C7"/>
                </a:solidFill>
                <a:latin typeface="Century Gothic"/>
              </a:rPr>
              <a:t>ЗА: ПОСЕТИТЕЛИ И ПАЦИЕНТИ НА ЗДРАВНИТЕ ЗАВЕДЕНИЯ</a:t>
            </a:r>
            <a:endParaRPr lang="en-PH" sz="1400" dirty="0">
              <a:latin typeface="Century Gothic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5CDEF36-FD23-2D4B-B166-AF723C865E69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5724616" y="10245340"/>
            <a:ext cx="1086096" cy="46395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75CB0A0-8753-494B-B999-ACAFFF6840E4}"/>
              </a:ext>
            </a:extLst>
          </p:cNvPr>
          <p:cNvSpPr txBox="1"/>
          <p:nvPr/>
        </p:nvSpPr>
        <p:spPr>
          <a:xfrm>
            <a:off x="246580" y="1532282"/>
            <a:ext cx="3425528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en-CA" sz="2400" dirty="0">
                <a:solidFill>
                  <a:srgbClr val="97A234"/>
                </a:solidFill>
                <a:latin typeface="Century Gothic" panose="020B0502020202020204" pitchFamily="34" charset="0"/>
              </a:rPr>
              <a:t>5 </a:t>
            </a:r>
            <a:r>
              <a:rPr lang="bg-BG" sz="2400" dirty="0">
                <a:solidFill>
                  <a:srgbClr val="97A234"/>
                </a:solidFill>
                <a:latin typeface="Century Gothic" panose="020B0502020202020204" pitchFamily="34" charset="0"/>
              </a:rPr>
              <a:t>Неща, които да знаем</a:t>
            </a:r>
            <a:endParaRPr lang="en-CA" dirty="0">
              <a:latin typeface="Century Gothic" panose="020B0502020202020204" pitchFamily="34" charset="0"/>
            </a:endParaRPr>
          </a:p>
          <a:p>
            <a:pPr fontAlgn="base">
              <a:spcAft>
                <a:spcPts val="600"/>
              </a:spcAft>
            </a:pPr>
            <a:r>
              <a:rPr lang="bg-BG" sz="1200" b="1" dirty="0">
                <a:latin typeface="Century Gothic" panose="020B0502020202020204" pitchFamily="34" charset="0"/>
              </a:rPr>
              <a:t>Какво е </a:t>
            </a:r>
            <a:r>
              <a:rPr lang="en-CA" sz="1200" b="1" dirty="0">
                <a:latin typeface="Century Gothic" panose="020B0502020202020204" pitchFamily="34" charset="0"/>
              </a:rPr>
              <a:t>COVID-19? </a:t>
            </a:r>
            <a:endParaRPr lang="bg-BG" sz="1200" b="1" dirty="0">
              <a:latin typeface="Century Gothic" panose="020B0502020202020204" pitchFamily="34" charset="0"/>
            </a:endParaRPr>
          </a:p>
          <a:p>
            <a:pPr fontAlgn="base">
              <a:spcAft>
                <a:spcPts val="600"/>
              </a:spcAft>
            </a:pPr>
            <a:r>
              <a:rPr lang="en-CA" sz="1200" dirty="0">
                <a:latin typeface="Century Gothic" panose="020B0502020202020204" pitchFamily="34" charset="0"/>
              </a:rPr>
              <a:t>COVID-19</a:t>
            </a:r>
            <a:r>
              <a:rPr lang="bg-BG" sz="1200" dirty="0">
                <a:latin typeface="Century Gothic" panose="020B0502020202020204" pitchFamily="34" charset="0"/>
              </a:rPr>
              <a:t> е</a:t>
            </a:r>
            <a:r>
              <a:rPr lang="en-CA" sz="1200" dirty="0">
                <a:latin typeface="Century Gothic" panose="020B0502020202020204" pitchFamily="34" charset="0"/>
              </a:rPr>
              <a:t> </a:t>
            </a:r>
            <a:r>
              <a:rPr lang="bg-BG" sz="1200" dirty="0">
                <a:latin typeface="Century Gothic" panose="020B0502020202020204" pitchFamily="34" charset="0"/>
              </a:rPr>
              <a:t>заболяване причинено от нов </a:t>
            </a:r>
            <a:r>
              <a:rPr lang="bg-BG" sz="1200" dirty="0" err="1">
                <a:latin typeface="Century Gothic" panose="020B0502020202020204" pitchFamily="34" charset="0"/>
              </a:rPr>
              <a:t>коронавирус</a:t>
            </a:r>
            <a:r>
              <a:rPr lang="bg-BG" sz="1200" dirty="0">
                <a:latin typeface="Century Gothic" panose="020B0502020202020204" pitchFamily="34" charset="0"/>
              </a:rPr>
              <a:t>, който до сега не е бил идентифициран в хората. </a:t>
            </a:r>
            <a:r>
              <a:rPr lang="bg-BG" sz="1200" dirty="0" err="1">
                <a:latin typeface="Century Gothic" panose="020B0502020202020204" pitchFamily="34" charset="0"/>
              </a:rPr>
              <a:t>Коронавирусите</a:t>
            </a:r>
            <a:r>
              <a:rPr lang="bg-BG" sz="1200" dirty="0">
                <a:latin typeface="Century Gothic" panose="020B0502020202020204" pitchFamily="34" charset="0"/>
              </a:rPr>
              <a:t> са голямо семейство от вируси, откривани, както при животни, така и при хора. </a:t>
            </a:r>
          </a:p>
          <a:p>
            <a:pPr fontAlgn="base">
              <a:spcAft>
                <a:spcPts val="600"/>
              </a:spcAft>
            </a:pPr>
            <a:r>
              <a:rPr lang="bg-BG" sz="1200" b="1" dirty="0">
                <a:latin typeface="Century Gothic" panose="020B0502020202020204" pitchFamily="34" charset="0"/>
              </a:rPr>
              <a:t>Какви са симптомите на </a:t>
            </a:r>
            <a:r>
              <a:rPr lang="en-CA" sz="1200" b="1" dirty="0">
                <a:latin typeface="Century Gothic" panose="020B0502020202020204" pitchFamily="34" charset="0"/>
              </a:rPr>
              <a:t>COVID-19?</a:t>
            </a:r>
            <a:endParaRPr lang="bg-BG" sz="1200" b="1" dirty="0">
              <a:latin typeface="Century Gothic" panose="020B0502020202020204" pitchFamily="34" charset="0"/>
            </a:endParaRPr>
          </a:p>
          <a:p>
            <a:pPr fontAlgn="base">
              <a:spcAft>
                <a:spcPts val="600"/>
              </a:spcAft>
            </a:pPr>
            <a:r>
              <a:rPr lang="bg-BG" sz="1200" dirty="0">
                <a:latin typeface="Century Gothic" panose="020B0502020202020204" pitchFamily="34" charset="0"/>
              </a:rPr>
              <a:t>В повечето случаи </a:t>
            </a:r>
            <a:r>
              <a:rPr lang="en-CA" sz="1200" dirty="0">
                <a:latin typeface="Century Gothic" panose="020B0502020202020204" pitchFamily="34" charset="0"/>
              </a:rPr>
              <a:t>COVID-19 </a:t>
            </a:r>
            <a:r>
              <a:rPr lang="bg-BG" sz="1200" dirty="0">
                <a:latin typeface="Century Gothic" panose="020B0502020202020204" pitchFamily="34" charset="0"/>
              </a:rPr>
              <a:t>причинява леки симптоми, включително хрема, болки в гърлото, кашлица и температура. Той може да бъде по-тежък за някои хора и може да доведе до пневмония или затруднено дишане. В някои случаи инфекцията може да доведе до и смърт.</a:t>
            </a:r>
          </a:p>
          <a:p>
            <a:pPr fontAlgn="base">
              <a:spcAft>
                <a:spcPts val="600"/>
              </a:spcAft>
            </a:pPr>
            <a:r>
              <a:rPr lang="bg-BG" sz="1200" b="1" dirty="0">
                <a:latin typeface="Century Gothic" panose="020B0502020202020204" pitchFamily="34" charset="0"/>
              </a:rPr>
              <a:t>Как се разпространява </a:t>
            </a:r>
            <a:r>
              <a:rPr lang="en-CA" sz="1200" b="1" dirty="0">
                <a:latin typeface="Century Gothic" panose="020B0502020202020204" pitchFamily="34" charset="0"/>
              </a:rPr>
              <a:t>COVID-19? </a:t>
            </a:r>
            <a:r>
              <a:rPr lang="bg-BG" sz="1200" dirty="0">
                <a:latin typeface="Century Gothic" panose="020B0502020202020204" pitchFamily="34" charset="0"/>
              </a:rPr>
              <a:t>Изглежда</a:t>
            </a:r>
            <a:r>
              <a:rPr lang="bg-BG" sz="1200" b="1" dirty="0">
                <a:latin typeface="Century Gothic" panose="020B0502020202020204" pitchFamily="34" charset="0"/>
              </a:rPr>
              <a:t> </a:t>
            </a:r>
            <a:r>
              <a:rPr lang="en-CA" sz="1200" dirty="0">
                <a:latin typeface="Century Gothic" panose="020B0502020202020204" pitchFamily="34" charset="0"/>
              </a:rPr>
              <a:t>COVID-19 </a:t>
            </a:r>
            <a:r>
              <a:rPr lang="bg-BG" sz="1200" dirty="0">
                <a:latin typeface="Century Gothic" panose="020B0502020202020204" pitchFamily="34" charset="0"/>
              </a:rPr>
              <a:t>се разпространява най-лесно чрез контакт със заразен човек. Когато някой, който има </a:t>
            </a:r>
            <a:r>
              <a:rPr lang="en-CA" sz="1200" dirty="0">
                <a:latin typeface="Century Gothic" panose="020B0502020202020204" pitchFamily="34" charset="0"/>
              </a:rPr>
              <a:t>COVID-19 </a:t>
            </a:r>
            <a:r>
              <a:rPr lang="bg-BG" sz="1200" dirty="0">
                <a:latin typeface="Century Gothic" panose="020B0502020202020204" pitchFamily="34" charset="0"/>
              </a:rPr>
              <a:t>кашля или киха, се отделят малки капчици и, ако Вие сте твърде близо, можете да вдишате вируса. </a:t>
            </a:r>
          </a:p>
          <a:p>
            <a:pPr fontAlgn="base">
              <a:spcAft>
                <a:spcPts val="600"/>
              </a:spcAft>
            </a:pPr>
            <a:r>
              <a:rPr lang="bg-BG" sz="1200" b="1" dirty="0">
                <a:latin typeface="Century Gothic" panose="020B0502020202020204" pitchFamily="34" charset="0"/>
              </a:rPr>
              <a:t>Кой е най-застрашен? </a:t>
            </a:r>
          </a:p>
          <a:p>
            <a:pPr fontAlgn="base">
              <a:spcAft>
                <a:spcPts val="600"/>
              </a:spcAft>
            </a:pPr>
            <a:r>
              <a:rPr lang="bg-BG" sz="1200" dirty="0">
                <a:latin typeface="Century Gothic" panose="020B0502020202020204" pitchFamily="34" charset="0"/>
              </a:rPr>
              <a:t>Все още трябва да разберем повече за това как </a:t>
            </a:r>
            <a:r>
              <a:rPr lang="en-CA" sz="1200" dirty="0">
                <a:latin typeface="Century Gothic" panose="020B0502020202020204" pitchFamily="34" charset="0"/>
              </a:rPr>
              <a:t>COVID-19 </a:t>
            </a:r>
            <a:r>
              <a:rPr lang="bg-BG" sz="1200" dirty="0">
                <a:latin typeface="Century Gothic" panose="020B0502020202020204" pitchFamily="34" charset="0"/>
              </a:rPr>
              <a:t>влияе на хората. По-възрастните хора и хората с други хронични заболявания, като диабет и сърдечни заболявания, изглежда са изложени на по-голям риск от развитие на тежко заболяване. </a:t>
            </a:r>
          </a:p>
          <a:p>
            <a:pPr fontAlgn="base">
              <a:spcAft>
                <a:spcPts val="600"/>
              </a:spcAft>
            </a:pPr>
            <a:r>
              <a:rPr lang="bg-BG" sz="1200" b="1" dirty="0">
                <a:latin typeface="Century Gothic" panose="020B0502020202020204" pitchFamily="34" charset="0"/>
              </a:rPr>
              <a:t>Какво е лечението за </a:t>
            </a:r>
            <a:r>
              <a:rPr lang="en-CA" sz="1200" b="1" dirty="0">
                <a:latin typeface="Century Gothic" panose="020B0502020202020204" pitchFamily="34" charset="0"/>
              </a:rPr>
              <a:t>COVID-19? </a:t>
            </a:r>
            <a:r>
              <a:rPr lang="bg-BG" sz="1200" dirty="0">
                <a:latin typeface="Century Gothic" panose="020B0502020202020204" pitchFamily="34" charset="0"/>
              </a:rPr>
              <a:t>Понастоящем няма налична ваксина за лечение на </a:t>
            </a:r>
            <a:r>
              <a:rPr lang="en-CA" sz="1200" dirty="0">
                <a:latin typeface="Century Gothic" panose="020B0502020202020204" pitchFamily="34" charset="0"/>
              </a:rPr>
              <a:t>COVID-19. </a:t>
            </a:r>
            <a:r>
              <a:rPr lang="bg-BG" sz="1200" dirty="0">
                <a:latin typeface="Century Gothic" panose="020B0502020202020204" pitchFamily="34" charset="0"/>
              </a:rPr>
              <a:t>Въпреки това, много от симптомите могат да бъдат лекувани</a:t>
            </a:r>
            <a:endParaRPr lang="en-CA" sz="1200" dirty="0"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F55ADB-5B02-AE4E-9BEA-FCE3AA41EF72}"/>
              </a:ext>
            </a:extLst>
          </p:cNvPr>
          <p:cNvSpPr txBox="1"/>
          <p:nvPr/>
        </p:nvSpPr>
        <p:spPr>
          <a:xfrm>
            <a:off x="3784053" y="1450466"/>
            <a:ext cx="3425529" cy="88793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en-CA" sz="2400" b="1" dirty="0">
                <a:solidFill>
                  <a:srgbClr val="00B4D7"/>
                </a:solidFill>
                <a:latin typeface="Century Gothic"/>
              </a:rPr>
              <a:t>5 </a:t>
            </a:r>
            <a:r>
              <a:rPr lang="bg-BG" sz="2400" b="1" dirty="0">
                <a:solidFill>
                  <a:srgbClr val="00B4D7"/>
                </a:solidFill>
                <a:latin typeface="Century Gothic"/>
              </a:rPr>
              <a:t>Неща, които да правим</a:t>
            </a:r>
            <a:endParaRPr lang="en-CA" dirty="0">
              <a:solidFill>
                <a:srgbClr val="00B4D7"/>
              </a:solidFill>
              <a:latin typeface="Century Gothic"/>
            </a:endParaRPr>
          </a:p>
          <a:p>
            <a:pPr fontAlgn="base">
              <a:spcAft>
                <a:spcPts val="600"/>
              </a:spcAft>
            </a:pPr>
            <a:r>
              <a:rPr lang="bg-BG" sz="1200" b="1" dirty="0">
                <a:latin typeface="Century Gothic"/>
              </a:rPr>
              <a:t>Мийте ръцете си често. </a:t>
            </a:r>
          </a:p>
          <a:p>
            <a:pPr fontAlgn="base">
              <a:spcAft>
                <a:spcPts val="600"/>
              </a:spcAft>
            </a:pPr>
            <a:r>
              <a:rPr lang="bg-BG" sz="1200" dirty="0">
                <a:latin typeface="Century Gothic"/>
              </a:rPr>
              <a:t>Мийте ръцете си със сапун и вода или ако ръцете ви не са видимо мръсни, използвайте разтвор за дезинфекция на ръцете на алкохолна основа. Това ще премахне вируса, ако е на ръцете ви. </a:t>
            </a:r>
          </a:p>
          <a:p>
            <a:pPr fontAlgn="base">
              <a:spcAft>
                <a:spcPts val="600"/>
              </a:spcAft>
            </a:pPr>
            <a:r>
              <a:rPr lang="bg-BG" sz="1200" b="1" dirty="0">
                <a:latin typeface="Century Gothic"/>
              </a:rPr>
              <a:t>Покривайте устата и носа си със </a:t>
            </a:r>
            <a:r>
              <a:rPr lang="bg-BG" sz="1200" b="1" dirty="0" err="1">
                <a:latin typeface="Century Gothic"/>
              </a:rPr>
              <a:t>сгъвката</a:t>
            </a:r>
            <a:r>
              <a:rPr lang="bg-BG" sz="1200" b="1" dirty="0">
                <a:latin typeface="Century Gothic"/>
              </a:rPr>
              <a:t> на лакътя или кърпичка, когато кашляте и кихате.</a:t>
            </a:r>
          </a:p>
          <a:p>
            <a:pPr fontAlgn="base">
              <a:spcAft>
                <a:spcPts val="600"/>
              </a:spcAft>
            </a:pPr>
            <a:r>
              <a:rPr lang="bg-BG" sz="1200" dirty="0">
                <a:latin typeface="Century Gothic"/>
              </a:rPr>
              <a:t>Изхвърлете използваната кърпичка веднага и измийте ръцете си със сапун и вода или използвайте разтвор за дезинфекция на ръцете на алкохолна основа. По този начин защитавате другите от всеки вирус, разпространяващ се чрез кашлица и кихане. </a:t>
            </a:r>
          </a:p>
          <a:p>
            <a:pPr fontAlgn="base">
              <a:spcAft>
                <a:spcPts val="600"/>
              </a:spcAft>
            </a:pPr>
            <a:r>
              <a:rPr lang="bg-BG" sz="1200" b="1" dirty="0">
                <a:latin typeface="Century Gothic"/>
              </a:rPr>
              <a:t>Ако е възможно, спазвайте дистанция от 1 метър между вас и някой, който кашля, киха или има температура. </a:t>
            </a:r>
          </a:p>
          <a:p>
            <a:pPr fontAlgn="base">
              <a:spcAft>
                <a:spcPts val="600"/>
              </a:spcAft>
            </a:pPr>
            <a:r>
              <a:rPr lang="bg-BG" sz="1200" dirty="0">
                <a:latin typeface="Century Gothic"/>
              </a:rPr>
              <a:t>Изглежда </a:t>
            </a:r>
            <a:r>
              <a:rPr lang="en-CA" sz="1200" dirty="0">
                <a:latin typeface="Century Gothic"/>
              </a:rPr>
              <a:t>COVID-19 </a:t>
            </a:r>
            <a:r>
              <a:rPr lang="bg-BG" sz="1200" dirty="0">
                <a:latin typeface="Century Gothic"/>
              </a:rPr>
              <a:t>се разпространи в голяма степен чрез тесен контакт със заразен човек.</a:t>
            </a:r>
          </a:p>
          <a:p>
            <a:pPr fontAlgn="base">
              <a:spcAft>
                <a:spcPts val="600"/>
              </a:spcAft>
            </a:pPr>
            <a:r>
              <a:rPr lang="bg-BG" sz="1200" b="1" dirty="0">
                <a:latin typeface="Century Gothic"/>
              </a:rPr>
              <a:t>Избягвайте да докосвате Вашите нос и уста </a:t>
            </a:r>
          </a:p>
          <a:p>
            <a:pPr fontAlgn="base">
              <a:spcAft>
                <a:spcPts val="600"/>
              </a:spcAft>
            </a:pPr>
            <a:r>
              <a:rPr lang="bg-BG" sz="1200" dirty="0">
                <a:latin typeface="Century Gothic"/>
              </a:rPr>
              <a:t>Ръцете докосват много повърхности, които могат да бъдат замърсени с вируса. Ако докоснете очите, носа или устата със замърсени ръце, можете да пренесете вируса от повърхността към себе си.</a:t>
            </a:r>
          </a:p>
          <a:p>
            <a:pPr fontAlgn="base">
              <a:spcAft>
                <a:spcPts val="600"/>
              </a:spcAft>
            </a:pPr>
            <a:r>
              <a:rPr lang="bg-BG" sz="1200" b="1" dirty="0">
                <a:latin typeface="Century Gothic"/>
              </a:rPr>
              <a:t>Ако имате температура, кашлица И затруднено дишане, потърсете медицинска помощ. Най-напред по телефон и информирайте здравното заведение кога ще отидете. </a:t>
            </a:r>
          </a:p>
          <a:p>
            <a:pPr fontAlgn="base">
              <a:spcAft>
                <a:spcPts val="600"/>
              </a:spcAft>
            </a:pPr>
            <a:r>
              <a:rPr lang="bg-BG" sz="1200" dirty="0">
                <a:latin typeface="Century Gothic"/>
              </a:rPr>
              <a:t>Винаги следвайте инструкциите на здравните работници или националните органи за борба с </a:t>
            </a:r>
            <a:r>
              <a:rPr lang="en-US" sz="1200" dirty="0">
                <a:latin typeface="Century Gothic"/>
              </a:rPr>
              <a:t>COVID-19</a:t>
            </a:r>
            <a:endParaRPr lang="en-US" sz="12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1E03395-D3A9-E94A-9BED-91768A0252E8}"/>
              </a:ext>
            </a:extLst>
          </p:cNvPr>
          <p:cNvGrpSpPr/>
          <p:nvPr/>
        </p:nvGrpSpPr>
        <p:grpSpPr>
          <a:xfrm>
            <a:off x="1887657" y="10291936"/>
            <a:ext cx="3557063" cy="385774"/>
            <a:chOff x="3792353" y="10321429"/>
            <a:chExt cx="3557063" cy="38577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33AC0F4-77B2-2B48-AC28-D82E627F801E}"/>
                </a:ext>
              </a:extLst>
            </p:cNvPr>
            <p:cNvSpPr/>
            <p:nvPr/>
          </p:nvSpPr>
          <p:spPr>
            <a:xfrm>
              <a:off x="3792353" y="10321429"/>
              <a:ext cx="3557063" cy="385774"/>
            </a:xfrm>
            <a:prstGeom prst="rect">
              <a:avLst/>
            </a:prstGeom>
            <a:solidFill>
              <a:srgbClr val="009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2" name="Picture 4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BDDD6AF-242B-C14E-B233-60D2F1AB5702}"/>
                </a:ext>
              </a:extLst>
            </p:cNvPr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63960" y="10432342"/>
              <a:ext cx="183600" cy="183600"/>
            </a:xfrm>
            <a:prstGeom prst="rect">
              <a:avLst/>
            </a:prstGeom>
          </p:spPr>
        </p:pic>
        <p:pic>
          <p:nvPicPr>
            <p:cNvPr id="43" name="Picture 42" descr="A close up of a logo&#10;&#10;Description automatically generated">
              <a:extLst>
                <a:ext uri="{FF2B5EF4-FFF2-40B4-BE49-F238E27FC236}">
                  <a16:creationId xmlns:a16="http://schemas.microsoft.com/office/drawing/2014/main" id="{BBCE4085-9E4F-184C-93DF-7C9EEC1AF222}"/>
                </a:ext>
              </a:extLst>
            </p:cNvPr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137435" y="10432342"/>
              <a:ext cx="183600" cy="183600"/>
            </a:xfrm>
            <a:prstGeom prst="rect">
              <a:avLst/>
            </a:prstGeom>
          </p:spPr>
        </p:pic>
        <p:pic>
          <p:nvPicPr>
            <p:cNvPr id="44" name="Picture 4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28CFDBB-E580-AD49-B5B2-8FFAE8951D4D}"/>
                </a:ext>
              </a:extLst>
            </p:cNvPr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307896" y="10432342"/>
              <a:ext cx="183600" cy="18360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D8A5EAF-9739-0E46-B2C9-4167E32E3940}"/>
                </a:ext>
              </a:extLst>
            </p:cNvPr>
            <p:cNvSpPr txBox="1"/>
            <p:nvPr/>
          </p:nvSpPr>
          <p:spPr>
            <a:xfrm>
              <a:off x="4142591" y="10417222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C95AFA5-2E12-8745-9D95-F29824237FD3}"/>
                </a:ext>
              </a:extLst>
            </p:cNvPr>
            <p:cNvSpPr txBox="1"/>
            <p:nvPr/>
          </p:nvSpPr>
          <p:spPr>
            <a:xfrm>
              <a:off x="5313052" y="10416136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49028B9-F7AD-294B-BDEC-5CE11A79008C}"/>
                </a:ext>
              </a:extLst>
            </p:cNvPr>
            <p:cNvSpPr txBox="1"/>
            <p:nvPr/>
          </p:nvSpPr>
          <p:spPr>
            <a:xfrm>
              <a:off x="6484589" y="10410218"/>
              <a:ext cx="7641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WHOWPRO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7B0E5618-9A73-EB48-946E-6786E7AA330A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41762"/>
          <a:stretch/>
        </p:blipFill>
        <p:spPr>
          <a:xfrm>
            <a:off x="387200" y="9745258"/>
            <a:ext cx="1436451" cy="88769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8F9874E-1338-4045-A316-93F632C6554B}"/>
              </a:ext>
            </a:extLst>
          </p:cNvPr>
          <p:cNvSpPr/>
          <p:nvPr/>
        </p:nvSpPr>
        <p:spPr>
          <a:xfrm>
            <a:off x="-6153" y="800221"/>
            <a:ext cx="7605509" cy="592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1D172B-E313-904C-A794-F302FF494F4B}"/>
              </a:ext>
            </a:extLst>
          </p:cNvPr>
          <p:cNvSpPr/>
          <p:nvPr/>
        </p:nvSpPr>
        <p:spPr>
          <a:xfrm>
            <a:off x="277169" y="-10716"/>
            <a:ext cx="2137616" cy="1400383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1598CB-7789-1D44-8865-F21EBA8A0E6F}"/>
              </a:ext>
            </a:extLst>
          </p:cNvPr>
          <p:cNvSpPr txBox="1"/>
          <p:nvPr/>
        </p:nvSpPr>
        <p:spPr>
          <a:xfrm>
            <a:off x="2471872" y="874107"/>
            <a:ext cx="4855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96C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bg-BG" sz="2000" dirty="0"/>
              <a:t>Информация за </a:t>
            </a:r>
            <a:r>
              <a:rPr lang="en-GB" sz="2000" dirty="0"/>
              <a:t>COVID-19</a:t>
            </a:r>
          </a:p>
          <a:p>
            <a:br>
              <a:rPr lang="en-GB" sz="2000" dirty="0"/>
            </a:br>
            <a:endParaRPr lang="en-GB" sz="2000" dirty="0"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173B97-4257-3345-9584-533F327A7B3C}"/>
              </a:ext>
            </a:extLst>
          </p:cNvPr>
          <p:cNvSpPr txBox="1"/>
          <p:nvPr/>
        </p:nvSpPr>
        <p:spPr>
          <a:xfrm>
            <a:off x="246580" y="215822"/>
            <a:ext cx="2180616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Новият</a:t>
            </a:r>
            <a:r>
              <a:rPr lang="en-US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bg-BG" sz="226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коронавирус</a:t>
            </a:r>
            <a:endParaRPr lang="en-US" sz="226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26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COVID-19</a:t>
            </a:r>
            <a:endParaRPr lang="en-PH" sz="226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6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2207</Words>
  <Application>Microsoft Office PowerPoint</Application>
  <PresentationFormat>Custom</PresentationFormat>
  <Paragraphs>260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Wingdings</vt:lpstr>
      <vt:lpstr>Yu Mincho</vt:lpstr>
      <vt:lpstr>Office Theme</vt:lpstr>
      <vt:lpstr>Пакет за комуникация на риска от COVID-19 за здравни заведения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PEREZ, Antonio</dc:creator>
  <cp:lastModifiedBy>OKOLIYSKI, Michail</cp:lastModifiedBy>
  <cp:revision>29</cp:revision>
  <dcterms:created xsi:type="dcterms:W3CDTF">2020-02-11T05:44:36Z</dcterms:created>
  <dcterms:modified xsi:type="dcterms:W3CDTF">2020-04-03T08:13:05Z</dcterms:modified>
</cp:coreProperties>
</file>